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7" r:id="rId20"/>
    <p:sldId id="278" r:id="rId21"/>
    <p:sldId id="279" r:id="rId22"/>
    <p:sldId id="320" r:id="rId23"/>
    <p:sldId id="280" r:id="rId24"/>
    <p:sldId id="281" r:id="rId25"/>
    <p:sldId id="282" r:id="rId26"/>
    <p:sldId id="283" r:id="rId27"/>
    <p:sldId id="285" r:id="rId28"/>
    <p:sldId id="292" r:id="rId29"/>
    <p:sldId id="326" r:id="rId30"/>
    <p:sldId id="327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21" r:id="rId39"/>
    <p:sldId id="322" r:id="rId40"/>
    <p:sldId id="300" r:id="rId41"/>
    <p:sldId id="323" r:id="rId42"/>
    <p:sldId id="301" r:id="rId43"/>
    <p:sldId id="302" r:id="rId44"/>
    <p:sldId id="325" r:id="rId45"/>
    <p:sldId id="310" r:id="rId46"/>
    <p:sldId id="311" r:id="rId47"/>
    <p:sldId id="312" r:id="rId48"/>
    <p:sldId id="313" r:id="rId49"/>
    <p:sldId id="314" r:id="rId5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8" autoAdjust="0"/>
    <p:restoredTop sz="94660"/>
  </p:normalViewPr>
  <p:slideViewPr>
    <p:cSldViewPr>
      <p:cViewPr varScale="1">
        <p:scale>
          <a:sx n="71" d="100"/>
          <a:sy n="71" d="100"/>
        </p:scale>
        <p:origin x="79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C7D7E-0C58-42BE-B605-AA5AF167C085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F4BAC-309B-4D22-A019-219428C291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69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2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06/10/2020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2808312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Unit 5. </a:t>
            </a:r>
            <a:br>
              <a: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</a:b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CONSERVATION DIAGNOSTICS: 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Habitat</a:t>
            </a:r>
            <a:endParaRPr lang="es-E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9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51520" y="5877272"/>
            <a:ext cx="6223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i="1" dirty="0" err="1">
                <a:solidFill>
                  <a:schemeClr val="bg1"/>
                </a:solidFill>
              </a:rPr>
              <a:t>Isoetes</a:t>
            </a:r>
            <a:r>
              <a:rPr lang="es-ES" sz="3600" b="1" i="1" dirty="0">
                <a:solidFill>
                  <a:schemeClr val="bg1"/>
                </a:solidFill>
              </a:rPr>
              <a:t> </a:t>
            </a:r>
            <a:r>
              <a:rPr lang="es-ES" sz="3600" b="1" i="1" dirty="0" err="1">
                <a:solidFill>
                  <a:schemeClr val="bg1"/>
                </a:solidFill>
              </a:rPr>
              <a:t>velatum</a:t>
            </a:r>
            <a:r>
              <a:rPr lang="es-ES" sz="3600" b="1" i="1" dirty="0">
                <a:solidFill>
                  <a:schemeClr val="bg1"/>
                </a:solidFill>
              </a:rPr>
              <a:t> </a:t>
            </a:r>
            <a:r>
              <a:rPr lang="es-ES" sz="3600" b="1" dirty="0" err="1">
                <a:solidFill>
                  <a:schemeClr val="bg1"/>
                </a:solidFill>
              </a:rPr>
              <a:t>subsp</a:t>
            </a:r>
            <a:r>
              <a:rPr lang="es-ES" sz="3600" b="1" dirty="0">
                <a:solidFill>
                  <a:schemeClr val="bg1"/>
                </a:solidFill>
              </a:rPr>
              <a:t>. </a:t>
            </a:r>
            <a:r>
              <a:rPr lang="es-ES" sz="3600" b="1" i="1" dirty="0" err="1">
                <a:solidFill>
                  <a:schemeClr val="bg1"/>
                </a:solidFill>
              </a:rPr>
              <a:t>velatum</a:t>
            </a:r>
            <a:endParaRPr lang="es-ES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79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94247" y="5373216"/>
            <a:ext cx="32129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i="1" dirty="0" err="1"/>
              <a:t>Isoetes</a:t>
            </a:r>
            <a:r>
              <a:rPr lang="es-ES" sz="3600" b="1" i="1" dirty="0"/>
              <a:t> </a:t>
            </a:r>
            <a:r>
              <a:rPr lang="es-ES" sz="3600" b="1" i="1" dirty="0" err="1"/>
              <a:t>velatum</a:t>
            </a:r>
            <a:endParaRPr lang="es-ES" sz="3600" b="1" i="1" dirty="0"/>
          </a:p>
          <a:p>
            <a:r>
              <a:rPr lang="es-ES" sz="3600" b="1" dirty="0" err="1"/>
              <a:t>subsp</a:t>
            </a:r>
            <a:r>
              <a:rPr lang="es-ES" sz="3600" b="1" dirty="0"/>
              <a:t>. </a:t>
            </a:r>
            <a:r>
              <a:rPr lang="es-ES" sz="3600" b="1" i="1" dirty="0" err="1"/>
              <a:t>velatum</a:t>
            </a:r>
            <a:endParaRPr lang="es-ES" sz="3600" b="1" i="1" dirty="0"/>
          </a:p>
        </p:txBody>
      </p:sp>
    </p:spTree>
    <p:extLst>
      <p:ext uri="{BB962C8B-B14F-4D97-AF65-F5344CB8AC3E}">
        <p14:creationId xmlns:p14="http://schemas.microsoft.com/office/powerpoint/2010/main" val="388516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51520" y="5877272"/>
            <a:ext cx="3492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i="1" dirty="0" err="1">
                <a:solidFill>
                  <a:schemeClr val="bg1"/>
                </a:solidFill>
              </a:rPr>
              <a:t>Isoetes</a:t>
            </a:r>
            <a:r>
              <a:rPr lang="es-ES" sz="3600" b="1" i="1" dirty="0">
                <a:solidFill>
                  <a:schemeClr val="bg1"/>
                </a:solidFill>
              </a:rPr>
              <a:t> </a:t>
            </a:r>
            <a:r>
              <a:rPr lang="es-ES" sz="3600" b="1" i="1" dirty="0" err="1">
                <a:solidFill>
                  <a:schemeClr val="bg1"/>
                </a:solidFill>
              </a:rPr>
              <a:t>setaceum</a:t>
            </a:r>
            <a:endParaRPr lang="es-ES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6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5496" y="5517232"/>
            <a:ext cx="2031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i="1" dirty="0" err="1"/>
              <a:t>Isoetes</a:t>
            </a:r>
            <a:r>
              <a:rPr lang="es-ES" sz="3600" b="1" i="1" dirty="0"/>
              <a:t> </a:t>
            </a:r>
          </a:p>
          <a:p>
            <a:r>
              <a:rPr lang="es-ES" sz="3600" b="1" i="1" dirty="0" err="1"/>
              <a:t>setaceum</a:t>
            </a:r>
            <a:endParaRPr lang="es-ES" sz="3600" b="1" i="1" dirty="0"/>
          </a:p>
        </p:txBody>
      </p:sp>
    </p:spTree>
    <p:extLst>
      <p:ext uri="{BB962C8B-B14F-4D97-AF65-F5344CB8AC3E}">
        <p14:creationId xmlns:p14="http://schemas.microsoft.com/office/powerpoint/2010/main" val="2876105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3317" y="1232756"/>
            <a:ext cx="8229600" cy="1080120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</a:rPr>
              <a:t>Definition of habitat: area in which there are appropriate conditions for living an organism, plant or animal species or community.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0696" y="3371292"/>
            <a:ext cx="8229600" cy="1173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solidFill>
                  <a:srgbClr val="002060"/>
                </a:solidFill>
              </a:rPr>
              <a:t>Only in this way they can be identified first and then try to correct the processes that negatively could affect populations.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2384884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solidFill>
                  <a:srgbClr val="002060"/>
                </a:solidFill>
              </a:rPr>
              <a:t>A good knowledge of the habitat is basic to any in-situ strategy with conservationist purposes.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76188" y="5409220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>
                <a:solidFill>
                  <a:srgbClr val="002060"/>
                </a:solidFill>
              </a:rPr>
              <a:t>It seeks to know the distribution patterns of the species based on certain environmental gradients.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76188" y="450912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>
                <a:solidFill>
                  <a:srgbClr val="002060"/>
                </a:solidFill>
              </a:rPr>
              <a:t>The study of habitat usually starts from purely descriptive approaches.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1. Habitat study</a:t>
            </a:r>
          </a:p>
        </p:txBody>
      </p:sp>
    </p:spTree>
    <p:extLst>
      <p:ext uri="{BB962C8B-B14F-4D97-AF65-F5344CB8AC3E}">
        <p14:creationId xmlns:p14="http://schemas.microsoft.com/office/powerpoint/2010/main" val="385410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376771"/>
            <a:ext cx="8229600" cy="936105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</a:rPr>
              <a:t>Therefore, the study of the habitat reflects the existence of more or less suitable areas for a given population or species.</a:t>
            </a:r>
            <a:endParaRPr lang="es-ES" sz="2000" dirty="0">
              <a:solidFill>
                <a:srgbClr val="002060"/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239228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solidFill>
                  <a:srgbClr val="002060"/>
                </a:solidFill>
              </a:rPr>
              <a:t>The study of the habitat itself does not serve to understand what happens in the ecosystem.</a:t>
            </a:r>
            <a:endParaRPr lang="es-ES" sz="2000" dirty="0">
              <a:solidFill>
                <a:srgbClr val="002060"/>
              </a:solidFill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69000" y="3284984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solidFill>
                  <a:srgbClr val="002060"/>
                </a:solidFill>
              </a:rPr>
              <a:t>In this way, the description of the distribution patterns of the species will lead us to investigate the processes that generate them. How?</a:t>
            </a:r>
            <a:endParaRPr lang="es-ES" sz="2000" dirty="0">
              <a:solidFill>
                <a:srgbClr val="002060"/>
              </a:solidFill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899592" y="4401108"/>
            <a:ext cx="7806196" cy="8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Analyzing the response of the population to certain environmental features.</a:t>
            </a:r>
            <a:endParaRPr lang="es-ES" sz="2000" dirty="0">
              <a:solidFill>
                <a:srgbClr val="002060"/>
              </a:solidFill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880750" y="5221796"/>
            <a:ext cx="7806196" cy="8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Analyzing the reaction to disturbances originated by human activities.</a:t>
            </a:r>
            <a:endParaRPr lang="es-ES" sz="2000" dirty="0">
              <a:solidFill>
                <a:srgbClr val="002060"/>
              </a:solidFill>
            </a:endParaRP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Habitat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study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0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chemeClr val="accent2">
                    <a:lumMod val="75000"/>
                  </a:schemeClr>
                </a:solidFill>
              </a:rPr>
              <a:t>2. Models</a:t>
            </a: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864096"/>
          </a:xfrm>
        </p:spPr>
        <p:txBody>
          <a:bodyPr>
            <a:normAutofit/>
          </a:bodyPr>
          <a:lstStyle/>
          <a:p>
            <a:pPr algn="just"/>
            <a:r>
              <a:rPr lang="es-ES" sz="2000" dirty="0">
                <a:solidFill>
                  <a:srgbClr val="002060"/>
                </a:solidFill>
              </a:rPr>
              <a:t>The application of scientific method to study the habitat of the species involves the development of </a:t>
            </a:r>
            <a:r>
              <a:rPr lang="es-ES" sz="2000" i="1" dirty="0">
                <a:solidFill>
                  <a:srgbClr val="002060"/>
                </a:solidFill>
              </a:rPr>
              <a:t>Models</a:t>
            </a:r>
            <a:r>
              <a:rPr lang="es-ES" sz="2000" dirty="0">
                <a:solidFill>
                  <a:srgbClr val="002060"/>
                </a:solidFill>
              </a:rPr>
              <a:t>.</a:t>
            </a:r>
            <a:endParaRPr lang="es-ES" sz="2000" i="1" dirty="0">
              <a:solidFill>
                <a:srgbClr val="002060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3317" y="2881536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>
                <a:solidFill>
                  <a:srgbClr val="002060"/>
                </a:solidFill>
              </a:rPr>
              <a:t>The </a:t>
            </a:r>
            <a:r>
              <a:rPr lang="es-ES" sz="2000" b="1" i="1" dirty="0" err="1">
                <a:solidFill>
                  <a:srgbClr val="002060"/>
                </a:solidFill>
              </a:rPr>
              <a:t>ecological</a:t>
            </a:r>
            <a:r>
              <a:rPr lang="es-ES" sz="2000" b="1" i="1" dirty="0">
                <a:solidFill>
                  <a:srgbClr val="002060"/>
                </a:solidFill>
              </a:rPr>
              <a:t> niche models </a:t>
            </a:r>
            <a:r>
              <a:rPr lang="es-ES" sz="2000" dirty="0">
                <a:solidFill>
                  <a:srgbClr val="002060"/>
                </a:solidFill>
              </a:rPr>
              <a:t>study the species from many variables that influence them.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2060848"/>
            <a:ext cx="8229600" cy="8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>
                <a:solidFill>
                  <a:srgbClr val="002060"/>
                </a:solidFill>
              </a:rPr>
              <a:t>These can be defined as "the representation of a part of the real world."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899591" y="4455696"/>
            <a:ext cx="5112569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s-ES" sz="2000" dirty="0" err="1">
                <a:solidFill>
                  <a:srgbClr val="002060"/>
                </a:solidFill>
              </a:rPr>
              <a:t>Independent</a:t>
            </a:r>
            <a:r>
              <a:rPr lang="es-ES" sz="2000" dirty="0">
                <a:solidFill>
                  <a:srgbClr val="002060"/>
                </a:solidFill>
              </a:rPr>
              <a:t> or explanatory variables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76188" y="3789040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>
                <a:solidFill>
                  <a:srgbClr val="002060"/>
                </a:solidFill>
              </a:rPr>
              <a:t>There are two types of variables:</a:t>
            </a:r>
          </a:p>
        </p:txBody>
      </p:sp>
      <p:sp>
        <p:nvSpPr>
          <p:cNvPr id="9" name="8 Abrir llave"/>
          <p:cNvSpPr/>
          <p:nvPr/>
        </p:nvSpPr>
        <p:spPr>
          <a:xfrm>
            <a:off x="5900118" y="4056983"/>
            <a:ext cx="123250" cy="1330082"/>
          </a:xfrm>
          <a:prstGeom prst="lef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206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043518" y="4365104"/>
            <a:ext cx="1343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>
                <a:solidFill>
                  <a:srgbClr val="002060"/>
                </a:solidFill>
              </a:rPr>
              <a:t>Topographical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043518" y="4005064"/>
            <a:ext cx="847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>
                <a:solidFill>
                  <a:srgbClr val="002060"/>
                </a:solidFill>
              </a:rPr>
              <a:t>Climatic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053714" y="4725144"/>
            <a:ext cx="1343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>
                <a:solidFill>
                  <a:srgbClr val="002060"/>
                </a:solidFill>
              </a:rPr>
              <a:t>Edaphological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060560" y="5094476"/>
            <a:ext cx="649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>
                <a:solidFill>
                  <a:srgbClr val="002060"/>
                </a:solidFill>
              </a:rPr>
              <a:t>Biotic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910799" y="5741509"/>
            <a:ext cx="3589193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s-ES" sz="2000" dirty="0" err="1">
                <a:solidFill>
                  <a:srgbClr val="002060"/>
                </a:solidFill>
              </a:rPr>
              <a:t>Dependent</a:t>
            </a:r>
            <a:r>
              <a:rPr lang="es-ES" sz="2000" dirty="0">
                <a:solidFill>
                  <a:srgbClr val="002060"/>
                </a:solidFill>
              </a:rPr>
              <a:t> variables </a:t>
            </a:r>
          </a:p>
        </p:txBody>
      </p:sp>
      <p:sp>
        <p:nvSpPr>
          <p:cNvPr id="15" name="14 Abrir llave"/>
          <p:cNvSpPr/>
          <p:nvPr/>
        </p:nvSpPr>
        <p:spPr>
          <a:xfrm>
            <a:off x="4318217" y="5577241"/>
            <a:ext cx="123250" cy="861192"/>
          </a:xfrm>
          <a:prstGeom prst="lef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206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499992" y="5517232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</a:rPr>
              <a:t>Abundance of </a:t>
            </a:r>
            <a:r>
              <a:rPr lang="es-ES" sz="1600" dirty="0" err="1">
                <a:solidFill>
                  <a:srgbClr val="002060"/>
                </a:solidFill>
              </a:rPr>
              <a:t>individuals</a:t>
            </a:r>
            <a:r>
              <a:rPr lang="es-ES" sz="1600" dirty="0">
                <a:solidFill>
                  <a:srgbClr val="002060"/>
                </a:solidFill>
              </a:rPr>
              <a:t>, etc.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4499992" y="5823171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rgbClr val="002060"/>
                </a:solidFill>
              </a:rPr>
              <a:t>Body</a:t>
            </a:r>
            <a:r>
              <a:rPr lang="es-ES" sz="1600" dirty="0">
                <a:solidFill>
                  <a:srgbClr val="002060"/>
                </a:solidFill>
              </a:rPr>
              <a:t> </a:t>
            </a:r>
            <a:r>
              <a:rPr lang="es-ES" sz="1600" dirty="0" err="1">
                <a:solidFill>
                  <a:srgbClr val="002060"/>
                </a:solidFill>
              </a:rPr>
              <a:t>condition</a:t>
            </a:r>
            <a:r>
              <a:rPr lang="es-ES" sz="1600" dirty="0">
                <a:solidFill>
                  <a:srgbClr val="002060"/>
                </a:solidFill>
              </a:rPr>
              <a:t>, etc.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4499992" y="6159438"/>
            <a:ext cx="4205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</a:rPr>
              <a:t>Recruitment (reproductive success), etc.</a:t>
            </a:r>
          </a:p>
        </p:txBody>
      </p:sp>
    </p:spTree>
    <p:extLst>
      <p:ext uri="{BB962C8B-B14F-4D97-AF65-F5344CB8AC3E}">
        <p14:creationId xmlns:p14="http://schemas.microsoft.com/office/powerpoint/2010/main" val="212803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 animBg="1"/>
      <p:bldP spid="3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chemeClr val="accent2">
                    <a:lumMod val="75000"/>
                  </a:schemeClr>
                </a:solidFill>
              </a:rPr>
              <a:t>2. Models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069429"/>
            <a:ext cx="541972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411760" y="1681063"/>
            <a:ext cx="7920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</a:rPr>
              <a:t>FOOD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447764" y="1376772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</a:rPr>
              <a:t>RAINFALL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743908" y="1068995"/>
            <a:ext cx="15481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</a:rPr>
              <a:t>VEGETATION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184068" y="1393031"/>
            <a:ext cx="15481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</a:rPr>
              <a:t>ILNESSES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652120" y="1736812"/>
            <a:ext cx="15481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</a:rPr>
              <a:t>PREDATION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796136" y="2509155"/>
            <a:ext cx="14041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</a:rPr>
              <a:t>UNKNOWN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671900" y="3861048"/>
            <a:ext cx="198022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</a:rPr>
              <a:t>ABUNDANCE, BODY CONDITION, RECRUITMENT, ETC..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123728" y="4149080"/>
            <a:ext cx="15841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99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3. Experimental </a:t>
            </a:r>
            <a:r>
              <a:rPr lang="es-ES" sz="3600" dirty="0" err="1">
                <a:solidFill>
                  <a:schemeClr val="accent2">
                    <a:lumMod val="75000"/>
                  </a:schemeClr>
                </a:solidFill>
              </a:rPr>
              <a:t>design</a:t>
            </a:r>
            <a:endParaRPr lang="es-E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936104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</a:rPr>
              <a:t>The experimental design tries to corroborate the approaches that the scientist or researcher presumes.</a:t>
            </a:r>
            <a:endParaRPr lang="es-ES" sz="2000" i="1" dirty="0">
              <a:solidFill>
                <a:srgbClr val="002060"/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2276872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solidFill>
                  <a:srgbClr val="002060"/>
                </a:solidFill>
              </a:rPr>
              <a:t>To do this, the independent variables are used in order to check their effect or influence on the dependents.</a:t>
            </a:r>
            <a:endParaRPr lang="es-ES" sz="2000" dirty="0">
              <a:solidFill>
                <a:srgbClr val="002060"/>
              </a:solidFill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76188" y="328498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solidFill>
                  <a:srgbClr val="002060"/>
                </a:solidFill>
              </a:rPr>
              <a:t>To design an experiment it is necessary to select a series of </a:t>
            </a:r>
            <a:r>
              <a:rPr lang="en-US" sz="2000" b="1" i="1" dirty="0">
                <a:solidFill>
                  <a:srgbClr val="002060"/>
                </a:solidFill>
              </a:rPr>
              <a:t>sampling units</a:t>
            </a:r>
            <a:r>
              <a:rPr lang="en-US" sz="2000" dirty="0">
                <a:solidFill>
                  <a:srgbClr val="002060"/>
                </a:solidFill>
              </a:rPr>
              <a:t>:</a:t>
            </a:r>
            <a:endParaRPr lang="es-ES" sz="2000" dirty="0">
              <a:solidFill>
                <a:srgbClr val="00206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27584" y="466809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Depending on the study area, the sampling units can be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9" name="8 Abrir llave"/>
          <p:cNvSpPr/>
          <p:nvPr/>
        </p:nvSpPr>
        <p:spPr>
          <a:xfrm>
            <a:off x="3347864" y="4238237"/>
            <a:ext cx="169787" cy="1783051"/>
          </a:xfrm>
          <a:prstGeom prst="lef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000">
              <a:solidFill>
                <a:srgbClr val="00206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517651" y="4228965"/>
            <a:ext cx="2681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rgbClr val="002060"/>
                </a:solidFill>
              </a:rPr>
              <a:t>Regions</a:t>
            </a:r>
            <a:r>
              <a:rPr lang="es-ES" sz="1600" dirty="0">
                <a:solidFill>
                  <a:srgbClr val="002060"/>
                </a:solidFill>
              </a:rPr>
              <a:t> of a </a:t>
            </a:r>
            <a:r>
              <a:rPr lang="es-ES" sz="1600" dirty="0" err="1">
                <a:solidFill>
                  <a:srgbClr val="002060"/>
                </a:solidFill>
              </a:rPr>
              <a:t>continent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517651" y="4945096"/>
            <a:ext cx="2681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rgbClr val="002060"/>
                </a:solidFill>
              </a:rPr>
              <a:t>Plots</a:t>
            </a:r>
            <a:r>
              <a:rPr lang="es-ES" sz="1600" dirty="0">
                <a:solidFill>
                  <a:srgbClr val="002060"/>
                </a:solidFill>
              </a:rPr>
              <a:t> of a </a:t>
            </a:r>
            <a:r>
              <a:rPr lang="es-ES" sz="1600" dirty="0" err="1">
                <a:solidFill>
                  <a:srgbClr val="002060"/>
                </a:solidFill>
              </a:rPr>
              <a:t>region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517650" y="5651956"/>
            <a:ext cx="2782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rgbClr val="002060"/>
                </a:solidFill>
              </a:rPr>
              <a:t>Individuals</a:t>
            </a:r>
            <a:r>
              <a:rPr lang="es-ES" sz="1600" dirty="0">
                <a:solidFill>
                  <a:srgbClr val="002060"/>
                </a:solidFill>
              </a:rPr>
              <a:t> of a </a:t>
            </a:r>
            <a:r>
              <a:rPr lang="es-ES" sz="1600" dirty="0" err="1">
                <a:solidFill>
                  <a:srgbClr val="002060"/>
                </a:solidFill>
              </a:rPr>
              <a:t>plot</a:t>
            </a:r>
            <a:r>
              <a:rPr lang="es-ES" sz="1600" dirty="0">
                <a:solidFill>
                  <a:srgbClr val="002060"/>
                </a:solidFill>
              </a:rPr>
              <a:t>, etc...</a:t>
            </a:r>
          </a:p>
        </p:txBody>
      </p:sp>
    </p:spTree>
    <p:extLst>
      <p:ext uri="{BB962C8B-B14F-4D97-AF65-F5344CB8AC3E}">
        <p14:creationId xmlns:p14="http://schemas.microsoft.com/office/powerpoint/2010/main" val="203756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8" grpId="0"/>
      <p:bldP spid="3" grpId="0"/>
      <p:bldP spid="9" grpId="0" animBg="1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3. Experimental Design</a:t>
            </a: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232756"/>
            <a:ext cx="8229600" cy="8640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solidFill>
                  <a:srgbClr val="002060"/>
                </a:solidFill>
              </a:rPr>
              <a:t>Sampling units must meet </a:t>
            </a:r>
            <a:r>
              <a:rPr lang="en-US" sz="2000" b="1" dirty="0">
                <a:solidFill>
                  <a:srgbClr val="002060"/>
                </a:solidFill>
              </a:rPr>
              <a:t>four basic conditions</a:t>
            </a:r>
            <a:r>
              <a:rPr lang="en-US" sz="2000" dirty="0">
                <a:solidFill>
                  <a:srgbClr val="002060"/>
                </a:solidFill>
              </a:rPr>
              <a:t>: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3317" y="2881536"/>
            <a:ext cx="2917733" cy="3499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dirty="0">
                <a:solidFill>
                  <a:srgbClr val="002060"/>
                </a:solidFill>
              </a:rPr>
              <a:t>2. The range of variation of the independent variables should be representative of the environment in which the studied species live. </a:t>
            </a:r>
            <a:r>
              <a:rPr lang="en-US" sz="1600" dirty="0">
                <a:solidFill>
                  <a:srgbClr val="002060"/>
                </a:solidFill>
              </a:rPr>
              <a:t>(ATTENTION: The species can response unevenly to the variables in places or times. See example).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2060848"/>
            <a:ext cx="8229600" cy="8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>
                <a:solidFill>
                  <a:srgbClr val="002060"/>
                </a:solidFill>
              </a:rPr>
              <a:t>1. Independent variables should not be constants, they should have variability.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2708920"/>
            <a:ext cx="528637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67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Unit 5. CONSERVATION DIAGNOSTICS: Habitat</a:t>
            </a:r>
            <a:endParaRPr lang="es-ES" sz="2800" dirty="0">
              <a:solidFill>
                <a:srgbClr val="C00000"/>
              </a:solidFill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8280" y="1376772"/>
            <a:ext cx="8229600" cy="486054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800" dirty="0" err="1">
                <a:solidFill>
                  <a:srgbClr val="002060"/>
                </a:solidFill>
              </a:rPr>
              <a:t>Habitat</a:t>
            </a:r>
            <a:r>
              <a:rPr lang="es-ES" sz="2800" dirty="0">
                <a:solidFill>
                  <a:srgbClr val="002060"/>
                </a:solidFill>
              </a:rPr>
              <a:t> </a:t>
            </a:r>
            <a:r>
              <a:rPr lang="es-ES" sz="2800" dirty="0" err="1">
                <a:solidFill>
                  <a:srgbClr val="002060"/>
                </a:solidFill>
              </a:rPr>
              <a:t>study</a:t>
            </a:r>
            <a:r>
              <a:rPr lang="es-ES" sz="2800" dirty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800" dirty="0">
                <a:solidFill>
                  <a:srgbClr val="002060"/>
                </a:solidFill>
              </a:rPr>
              <a:t>Models.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800" dirty="0">
                <a:solidFill>
                  <a:srgbClr val="002060"/>
                </a:solidFill>
              </a:rPr>
              <a:t>Experimental design.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800" dirty="0">
                <a:solidFill>
                  <a:srgbClr val="002060"/>
                </a:solidFill>
              </a:rPr>
              <a:t>Manipulative experiments.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800" dirty="0">
                <a:solidFill>
                  <a:srgbClr val="002060"/>
                </a:solidFill>
              </a:rPr>
              <a:t>Observational experiments.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800" dirty="0" err="1">
                <a:solidFill>
                  <a:srgbClr val="002060"/>
                </a:solidFill>
              </a:rPr>
              <a:t>Multivariate</a:t>
            </a:r>
            <a:r>
              <a:rPr lang="es-ES" sz="2800" dirty="0">
                <a:solidFill>
                  <a:srgbClr val="002060"/>
                </a:solidFill>
              </a:rPr>
              <a:t> </a:t>
            </a:r>
            <a:r>
              <a:rPr lang="es-ES" sz="2800" dirty="0" err="1">
                <a:solidFill>
                  <a:srgbClr val="002060"/>
                </a:solidFill>
              </a:rPr>
              <a:t>analysis</a:t>
            </a:r>
            <a:r>
              <a:rPr lang="es-ES" sz="2800" dirty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800" dirty="0" err="1">
                <a:solidFill>
                  <a:srgbClr val="002060"/>
                </a:solidFill>
              </a:rPr>
              <a:t>Habitat</a:t>
            </a:r>
            <a:r>
              <a:rPr lang="es-ES" sz="2800" dirty="0">
                <a:solidFill>
                  <a:srgbClr val="002060"/>
                </a:solidFill>
              </a:rPr>
              <a:t> loss and fragmentation.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800" dirty="0">
                <a:solidFill>
                  <a:srgbClr val="002060"/>
                </a:solidFill>
              </a:rPr>
              <a:t>Patterns in the fragmented habitat.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800" dirty="0">
                <a:solidFill>
                  <a:srgbClr val="002060"/>
                </a:solidFill>
              </a:rPr>
              <a:t>Edge </a:t>
            </a:r>
            <a:r>
              <a:rPr lang="es-ES" sz="2800" dirty="0" err="1">
                <a:solidFill>
                  <a:srgbClr val="002060"/>
                </a:solidFill>
              </a:rPr>
              <a:t>effect</a:t>
            </a:r>
            <a:r>
              <a:rPr lang="es-ES" sz="28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1856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3. Experimental Design</a:t>
            </a: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1521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000" dirty="0">
                <a:solidFill>
                  <a:srgbClr val="002060"/>
                </a:solidFill>
              </a:rPr>
              <a:t>3. The selection of the sampling units should avoid the systematic action of </a:t>
            </a:r>
            <a:r>
              <a:rPr lang="en-US" sz="2000" i="1" dirty="0">
                <a:solidFill>
                  <a:srgbClr val="002060"/>
                </a:solidFill>
              </a:rPr>
              <a:t>secondary</a:t>
            </a:r>
            <a:r>
              <a:rPr lang="en-US" sz="2000" dirty="0">
                <a:solidFill>
                  <a:srgbClr val="002060"/>
                </a:solidFill>
              </a:rPr>
              <a:t> or </a:t>
            </a:r>
            <a:r>
              <a:rPr lang="en-US" sz="2000" i="1" dirty="0">
                <a:solidFill>
                  <a:srgbClr val="002060"/>
                </a:solidFill>
              </a:rPr>
              <a:t>confounder variables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r>
              <a:rPr lang="en-US" sz="1600" dirty="0">
                <a:solidFill>
                  <a:srgbClr val="002060"/>
                </a:solidFill>
              </a:rPr>
              <a:t>(Unknown variables or scarcity of scientific knowledge. There are difficult to control, but you can try randomly selecting the location of the sampling units).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82860" y="314096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dirty="0">
                <a:solidFill>
                  <a:srgbClr val="002060"/>
                </a:solidFill>
              </a:rPr>
              <a:t>4. Avoid </a:t>
            </a:r>
            <a:r>
              <a:rPr lang="en-US" sz="2000" i="1" dirty="0" err="1">
                <a:solidFill>
                  <a:srgbClr val="002060"/>
                </a:solidFill>
              </a:rPr>
              <a:t>pseudoreplication</a:t>
            </a:r>
            <a:r>
              <a:rPr lang="en-US" sz="2000" i="1" dirty="0">
                <a:solidFill>
                  <a:srgbClr val="002060"/>
                </a:solidFill>
              </a:rPr>
              <a:t>, i.e.</a:t>
            </a:r>
            <a:r>
              <a:rPr lang="en-US" sz="2000" dirty="0">
                <a:solidFill>
                  <a:srgbClr val="002060"/>
                </a:solidFill>
              </a:rPr>
              <a:t> avoid using independent variables related among them (e.g.: temperature and distance to the sea are related variables).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211960" y="4215035"/>
            <a:ext cx="3840555" cy="497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dirty="0">
                <a:solidFill>
                  <a:srgbClr val="002060"/>
                </a:solidFill>
              </a:rPr>
              <a:t>Manipulative experiments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755576" y="4463689"/>
            <a:ext cx="3168352" cy="972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dirty="0">
                <a:solidFill>
                  <a:srgbClr val="002060"/>
                </a:solidFill>
              </a:rPr>
              <a:t>There are two types of 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rgbClr val="002060"/>
                </a:solidFill>
              </a:rPr>
              <a:t>experimental designs</a:t>
            </a:r>
          </a:p>
        </p:txBody>
      </p:sp>
      <p:sp>
        <p:nvSpPr>
          <p:cNvPr id="7" name="6 Abrir llave"/>
          <p:cNvSpPr/>
          <p:nvPr/>
        </p:nvSpPr>
        <p:spPr>
          <a:xfrm>
            <a:off x="3970165" y="4058217"/>
            <a:ext cx="169787" cy="1783051"/>
          </a:xfrm>
          <a:prstGeom prst="lef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211959" y="5187143"/>
            <a:ext cx="3960441" cy="497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>
                <a:solidFill>
                  <a:srgbClr val="002060"/>
                </a:solidFill>
              </a:rPr>
              <a:t>Observational </a:t>
            </a:r>
            <a:r>
              <a:rPr lang="en-US" sz="2000" dirty="0">
                <a:solidFill>
                  <a:srgbClr val="002060"/>
                </a:solidFill>
              </a:rPr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358426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8" grpId="0"/>
      <p:bldP spid="7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3. Experimental Design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043608" y="1679317"/>
            <a:ext cx="7200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Manipulative experiments</a:t>
            </a:r>
            <a:r>
              <a:rPr lang="en-GB" sz="2000" dirty="0"/>
              <a:t>: </a:t>
            </a:r>
          </a:p>
          <a:p>
            <a:endParaRPr lang="en-GB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/>
              <a:t>Developed in the laboratory under controlled variables.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/>
              <a:t>It is easy to repeat.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/>
              <a:t>The control of secondary variables is better.</a:t>
            </a:r>
          </a:p>
          <a:p>
            <a:endParaRPr lang="en-GB" sz="2000" dirty="0"/>
          </a:p>
          <a:p>
            <a:r>
              <a:rPr lang="en-GB" sz="2000" b="1" dirty="0"/>
              <a:t>Observational experiments</a:t>
            </a:r>
            <a:r>
              <a:rPr lang="en-GB" sz="2000" dirty="0"/>
              <a:t>: </a:t>
            </a:r>
          </a:p>
          <a:p>
            <a:endParaRPr lang="en-GB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/>
              <a:t>Developed in the country.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/>
              <a:t>They can consider historical records, traits of the species, etc.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/>
              <a:t>They use the environmental variability.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/>
              <a:t>Worst control of secondary variables.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/>
              <a:t>Difficult to repeat because it is dependent on the natural cycles .</a:t>
            </a:r>
          </a:p>
        </p:txBody>
      </p:sp>
    </p:spTree>
    <p:extLst>
      <p:ext uri="{BB962C8B-B14F-4D97-AF65-F5344CB8AC3E}">
        <p14:creationId xmlns:p14="http://schemas.microsoft.com/office/powerpoint/2010/main" val="1417953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3. Experimental Design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8" y="1457912"/>
            <a:ext cx="7988206" cy="445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419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346448"/>
          </a:xfrm>
        </p:spPr>
        <p:txBody>
          <a:bodyPr>
            <a:normAutofit/>
          </a:bodyPr>
          <a:lstStyle/>
          <a:p>
            <a:pPr algn="just"/>
            <a:r>
              <a:rPr lang="es-ES" sz="2200" dirty="0">
                <a:solidFill>
                  <a:srgbClr val="002060"/>
                </a:solidFill>
              </a:rPr>
              <a:t>Laboratory experiments generally where you can modify one of the independent variables to see </a:t>
            </a:r>
            <a:r>
              <a:rPr lang="es-ES" sz="2200" dirty="0" err="1">
                <a:solidFill>
                  <a:srgbClr val="002060"/>
                </a:solidFill>
              </a:rPr>
              <a:t>how</a:t>
            </a:r>
            <a:r>
              <a:rPr lang="es-ES" sz="2200" dirty="0">
                <a:solidFill>
                  <a:srgbClr val="002060"/>
                </a:solidFill>
              </a:rPr>
              <a:t> </a:t>
            </a:r>
            <a:r>
              <a:rPr lang="es-ES" sz="2200" dirty="0" err="1">
                <a:solidFill>
                  <a:srgbClr val="002060"/>
                </a:solidFill>
              </a:rPr>
              <a:t>dependent</a:t>
            </a:r>
            <a:r>
              <a:rPr lang="es-ES" sz="2200" dirty="0">
                <a:solidFill>
                  <a:srgbClr val="002060"/>
                </a:solidFill>
              </a:rPr>
              <a:t> variable </a:t>
            </a:r>
            <a:r>
              <a:rPr lang="es-ES" sz="2200" dirty="0" err="1">
                <a:solidFill>
                  <a:srgbClr val="002060"/>
                </a:solidFill>
              </a:rPr>
              <a:t>responds</a:t>
            </a:r>
            <a:r>
              <a:rPr lang="es-ES" sz="2200" dirty="0">
                <a:solidFill>
                  <a:srgbClr val="002060"/>
                </a:solidFill>
              </a:rPr>
              <a:t>.</a:t>
            </a:r>
            <a:endParaRPr lang="es-ES" sz="2200" i="1" dirty="0">
              <a:solidFill>
                <a:srgbClr val="002060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899590" y="2276872"/>
            <a:ext cx="7783325" cy="862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s-ES" sz="2200" dirty="0">
                <a:solidFill>
                  <a:srgbClr val="002060"/>
                </a:solidFill>
              </a:rPr>
              <a:t>Ex .: Change in weight of mice depending on the food.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200" dirty="0">
                <a:solidFill>
                  <a:srgbClr val="002060"/>
                </a:solidFill>
              </a:rPr>
              <a:t>Ex .: Germination of seeds depending on the temperature.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57200" y="3256384"/>
            <a:ext cx="3034680" cy="2908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200" i="1" dirty="0" err="1">
                <a:solidFill>
                  <a:srgbClr val="002060"/>
                </a:solidFill>
              </a:rPr>
              <a:t>Senecio</a:t>
            </a:r>
            <a:r>
              <a:rPr lang="es-ES" sz="2200" i="1" dirty="0">
                <a:solidFill>
                  <a:srgbClr val="002060"/>
                </a:solidFill>
              </a:rPr>
              <a:t> </a:t>
            </a:r>
            <a:r>
              <a:rPr lang="es-ES" sz="2200" i="1" dirty="0" err="1">
                <a:solidFill>
                  <a:srgbClr val="002060"/>
                </a:solidFill>
              </a:rPr>
              <a:t>jacobaea</a:t>
            </a:r>
            <a:r>
              <a:rPr lang="es-ES" sz="2200" i="1" dirty="0">
                <a:solidFill>
                  <a:srgbClr val="002060"/>
                </a:solidFill>
              </a:rPr>
              <a:t> </a:t>
            </a:r>
            <a:r>
              <a:rPr lang="es-ES" sz="2200" dirty="0">
                <a:solidFill>
                  <a:srgbClr val="002060"/>
                </a:solidFill>
              </a:rPr>
              <a:t>(16 Petri dishes with moist sand covered seeds)</a:t>
            </a:r>
          </a:p>
          <a:p>
            <a:pPr algn="just"/>
            <a:r>
              <a:rPr lang="en-US" sz="2200" dirty="0">
                <a:solidFill>
                  <a:srgbClr val="002060"/>
                </a:solidFill>
              </a:rPr>
              <a:t>The seeds germinate badly in extreme conditions</a:t>
            </a:r>
            <a:r>
              <a:rPr lang="es-ES" sz="2200" dirty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endParaRPr lang="es-ES" sz="2200" i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39258"/>
            <a:ext cx="5059240" cy="357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4. </a:t>
            </a:r>
            <a:r>
              <a:rPr lang="es-ES" sz="3600" dirty="0" err="1">
                <a:solidFill>
                  <a:schemeClr val="accent2">
                    <a:lumMod val="75000"/>
                  </a:schemeClr>
                </a:solidFill>
              </a:rPr>
              <a:t>Manipulative</a:t>
            </a:r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3600" dirty="0" err="1">
                <a:solidFill>
                  <a:schemeClr val="accent2">
                    <a:lumMod val="75000"/>
                  </a:schemeClr>
                </a:solidFill>
              </a:rPr>
              <a:t>experiments</a:t>
            </a:r>
            <a:endParaRPr lang="es-E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3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dirty="0">
                <a:solidFill>
                  <a:schemeClr val="accent2">
                    <a:lumMod val="75000"/>
                  </a:schemeClr>
                </a:solidFill>
              </a:rPr>
              <a:t>4. Manipulative experiments</a:t>
            </a: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456908"/>
            <a:ext cx="8229600" cy="1008113"/>
          </a:xfrm>
        </p:spPr>
        <p:txBody>
          <a:bodyPr>
            <a:normAutofit/>
          </a:bodyPr>
          <a:lstStyle/>
          <a:p>
            <a:pPr algn="just"/>
            <a:r>
              <a:rPr lang="en-GB" sz="2200">
                <a:solidFill>
                  <a:srgbClr val="002060"/>
                </a:solidFill>
              </a:rPr>
              <a:t>There are also situations where you can develop manipulative field experiments.</a:t>
            </a:r>
            <a:endParaRPr lang="en-GB" sz="2200" i="1">
              <a:solidFill>
                <a:srgbClr val="002060"/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827584" y="2393012"/>
            <a:ext cx="7859216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n-GB" sz="2200">
                <a:solidFill>
                  <a:srgbClr val="002060"/>
                </a:solidFill>
              </a:rPr>
              <a:t>E.g.: Study of harvesting of palm fruits (</a:t>
            </a:r>
            <a:r>
              <a:rPr lang="en-GB" sz="2200" i="1">
                <a:solidFill>
                  <a:srgbClr val="002060"/>
                </a:solidFill>
              </a:rPr>
              <a:t>Euterpe oleracea</a:t>
            </a:r>
            <a:r>
              <a:rPr lang="en-GB" sz="2200">
                <a:solidFill>
                  <a:srgbClr val="002060"/>
                </a:solidFill>
              </a:rPr>
              <a:t>) by Brazilian farmers to assess their effect on fruit-eating birds.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827584" y="3681028"/>
            <a:ext cx="7878204" cy="913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</a:rPr>
              <a:t>The presence of different birds in plots with different levels of fruit harvesting was controlled</a:t>
            </a:r>
            <a:r>
              <a:rPr lang="en-GB" sz="22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27584" y="4841284"/>
            <a:ext cx="7859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GB" sz="2200" dirty="0">
                <a:solidFill>
                  <a:srgbClr val="002060"/>
                </a:solidFill>
              </a:rPr>
              <a:t>It was observed that some species were less sensible to a greater or lesser amount of fruits harvested and others were highly sensitive or could even disappear in the most exploited areas.</a:t>
            </a:r>
          </a:p>
        </p:txBody>
      </p:sp>
    </p:spTree>
    <p:extLst>
      <p:ext uri="{BB962C8B-B14F-4D97-AF65-F5344CB8AC3E}">
        <p14:creationId xmlns:p14="http://schemas.microsoft.com/office/powerpoint/2010/main" val="82607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8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5. </a:t>
            </a:r>
            <a:r>
              <a:rPr lang="es-ES" sz="3600" dirty="0" err="1">
                <a:solidFill>
                  <a:schemeClr val="accent2">
                    <a:lumMod val="75000"/>
                  </a:schemeClr>
                </a:solidFill>
              </a:rPr>
              <a:t>Observational</a:t>
            </a:r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3600" dirty="0" err="1">
                <a:solidFill>
                  <a:schemeClr val="accent2">
                    <a:lumMod val="75000"/>
                  </a:schemeClr>
                </a:solidFill>
              </a:rPr>
              <a:t>experiments</a:t>
            </a:r>
            <a:endParaRPr lang="es-E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376772"/>
            <a:ext cx="8229600" cy="1656184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solidFill>
                  <a:srgbClr val="002060"/>
                </a:solidFill>
              </a:rPr>
              <a:t>They serve to develop a model of the relationships between dependent variables (e.g. presence or absence of a species) and independent variables (e.g. temperature, precipitation, pH, etc.).</a:t>
            </a:r>
            <a:endParaRPr lang="es-ES" sz="2200" i="1" dirty="0">
              <a:solidFill>
                <a:srgbClr val="002060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3317" y="4329100"/>
            <a:ext cx="8229600" cy="547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dirty="0">
                <a:solidFill>
                  <a:srgbClr val="002060"/>
                </a:solidFill>
              </a:rPr>
              <a:t>There are two basic groups in the study of the species:</a:t>
            </a:r>
            <a:endParaRPr lang="es-ES" sz="2200" dirty="0">
              <a:solidFill>
                <a:srgbClr val="002060"/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899591" y="4837259"/>
            <a:ext cx="7750163" cy="471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s-ES" sz="2200" dirty="0">
                <a:solidFill>
                  <a:srgbClr val="002060"/>
                </a:solidFill>
              </a:rPr>
              <a:t>Availability </a:t>
            </a:r>
            <a:r>
              <a:rPr lang="es-ES" sz="2200" i="1" dirty="0">
                <a:solidFill>
                  <a:srgbClr val="002060"/>
                </a:solidFill>
              </a:rPr>
              <a:t>vs.</a:t>
            </a:r>
            <a:r>
              <a:rPr lang="es-ES" sz="2200" dirty="0">
                <a:solidFill>
                  <a:srgbClr val="002060"/>
                </a:solidFill>
              </a:rPr>
              <a:t> use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899590" y="5380620"/>
            <a:ext cx="7806197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s-ES" sz="2200" dirty="0" err="1">
                <a:solidFill>
                  <a:srgbClr val="002060"/>
                </a:solidFill>
              </a:rPr>
              <a:t>Multivariate</a:t>
            </a:r>
            <a:r>
              <a:rPr lang="es-ES" sz="2200" dirty="0">
                <a:solidFill>
                  <a:srgbClr val="002060"/>
                </a:solidFill>
              </a:rPr>
              <a:t> </a:t>
            </a:r>
            <a:r>
              <a:rPr lang="es-ES" sz="2200" dirty="0" err="1">
                <a:solidFill>
                  <a:srgbClr val="002060"/>
                </a:solidFill>
              </a:rPr>
              <a:t>analysis</a:t>
            </a:r>
            <a:endParaRPr lang="es-ES" sz="2200" dirty="0">
              <a:solidFill>
                <a:srgbClr val="002060"/>
              </a:solidFill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46666" y="2816932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200" dirty="0" err="1">
                <a:solidFill>
                  <a:srgbClr val="002060"/>
                </a:solidFill>
              </a:rPr>
              <a:t>They</a:t>
            </a:r>
            <a:r>
              <a:rPr lang="es-ES" sz="2200" dirty="0">
                <a:solidFill>
                  <a:srgbClr val="002060"/>
                </a:solidFill>
              </a:rPr>
              <a:t> are based on the use of environmental heterogeneity of the territory to define gradients in which </a:t>
            </a:r>
            <a:r>
              <a:rPr lang="es-ES" sz="2200" i="1" dirty="0">
                <a:solidFill>
                  <a:srgbClr val="002060"/>
                </a:solidFill>
              </a:rPr>
              <a:t>independent variables</a:t>
            </a:r>
            <a:r>
              <a:rPr lang="es-ES" sz="2200" dirty="0">
                <a:solidFill>
                  <a:srgbClr val="002060"/>
                </a:solidFill>
              </a:rPr>
              <a:t> are </a:t>
            </a:r>
            <a:r>
              <a:rPr lang="es-ES" sz="2200" dirty="0" err="1">
                <a:solidFill>
                  <a:srgbClr val="002060"/>
                </a:solidFill>
              </a:rPr>
              <a:t>manifested</a:t>
            </a:r>
            <a:r>
              <a:rPr lang="es-ES" sz="2200" dirty="0">
                <a:solidFill>
                  <a:srgbClr val="002060"/>
                </a:solidFill>
              </a:rPr>
              <a:t> in a natural </a:t>
            </a:r>
            <a:r>
              <a:rPr lang="es-ES" sz="2200" dirty="0" err="1">
                <a:solidFill>
                  <a:srgbClr val="002060"/>
                </a:solidFill>
              </a:rPr>
              <a:t>degree</a:t>
            </a:r>
            <a:r>
              <a:rPr lang="es-ES" sz="2200" dirty="0">
                <a:solidFill>
                  <a:srgbClr val="002060"/>
                </a:solidFill>
              </a:rPr>
              <a:t> of </a:t>
            </a:r>
            <a:r>
              <a:rPr lang="es-ES" sz="2200" dirty="0" err="1">
                <a:solidFill>
                  <a:srgbClr val="002060"/>
                </a:solidFill>
              </a:rPr>
              <a:t>variation</a:t>
            </a:r>
            <a:r>
              <a:rPr lang="es-ES" sz="2200" dirty="0">
                <a:solidFill>
                  <a:srgbClr val="002060"/>
                </a:solidFill>
              </a:rPr>
              <a:t>.</a:t>
            </a:r>
            <a:endParaRPr lang="es-ES" sz="2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6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8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003" y="0"/>
            <a:ext cx="6010997" cy="684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107505" y="404664"/>
            <a:ext cx="3025498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The categorical or qualitative variables can take qualities or categories as values. E.g.:</a:t>
            </a:r>
          </a:p>
          <a:p>
            <a:pPr marL="0" indent="0">
              <a:buNone/>
            </a:pP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- Sex: H / M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- Health: Good / Fair / Bad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- Presence / absence</a:t>
            </a:r>
            <a:br>
              <a:rPr lang="en-US" sz="2000" dirty="0">
                <a:solidFill>
                  <a:srgbClr val="002060"/>
                </a:solidFill>
              </a:rPr>
            </a:b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Continuous or quantitative variables take numerical values within an interval. They usually correspond with the independent variables. </a:t>
            </a:r>
            <a:r>
              <a:rPr lang="en-US" sz="2000" dirty="0" err="1">
                <a:solidFill>
                  <a:srgbClr val="002060"/>
                </a:solidFill>
              </a:rPr>
              <a:t>E.g</a:t>
            </a:r>
            <a:r>
              <a:rPr lang="en-US" sz="2000" dirty="0">
                <a:solidFill>
                  <a:srgbClr val="002060"/>
                </a:solidFill>
              </a:rPr>
              <a:t> .: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- Temperature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- Precipitation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- Evapotranspiration, etc.</a:t>
            </a:r>
            <a:endParaRPr lang="es-E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4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3348" y="116632"/>
            <a:ext cx="8435280" cy="10081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dirty="0">
                <a:solidFill>
                  <a:schemeClr val="accent2">
                    <a:lumMod val="75000"/>
                  </a:schemeClr>
                </a:solidFill>
              </a:rPr>
              <a:t>6. Multivariate Analysis</a:t>
            </a: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224136"/>
          </a:xfrm>
        </p:spPr>
        <p:txBody>
          <a:bodyPr>
            <a:normAutofit/>
          </a:bodyPr>
          <a:lstStyle/>
          <a:p>
            <a:pPr algn="just"/>
            <a:r>
              <a:rPr lang="en-GB" sz="2200" dirty="0">
                <a:solidFill>
                  <a:srgbClr val="002060"/>
                </a:solidFill>
              </a:rPr>
              <a:t>It is useful for the development of models and to investigate the changes produced in a population due to the conjunction effect of different environmental variables.</a:t>
            </a:r>
            <a:endParaRPr lang="en-GB" sz="2200" i="1" dirty="0">
              <a:solidFill>
                <a:srgbClr val="002060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3317" y="2492896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>
                <a:solidFill>
                  <a:srgbClr val="002060"/>
                </a:solidFill>
              </a:rPr>
              <a:t>An alternative is the logistic regression, in which the presence/absence of a species (0/1 value) with a series of continuous or categorical variables are related.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863515" y="4374475"/>
            <a:ext cx="8229600" cy="135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n-GB" sz="2200" dirty="0">
                <a:solidFill>
                  <a:srgbClr val="002060"/>
                </a:solidFill>
              </a:rPr>
              <a:t>Geographic Information Systems (GIS).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200" dirty="0">
                <a:solidFill>
                  <a:srgbClr val="002060"/>
                </a:solidFill>
              </a:rPr>
              <a:t>Data independent and dependent variables.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200" dirty="0">
                <a:solidFill>
                  <a:srgbClr val="002060"/>
                </a:solidFill>
              </a:rPr>
              <a:t>Software for modelling.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76188" y="3861048"/>
            <a:ext cx="8452296" cy="468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>
                <a:solidFill>
                  <a:srgbClr val="002060"/>
                </a:solidFill>
              </a:rPr>
              <a:t>To carry out these analysis the following are necessary: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53316" y="5949280"/>
            <a:ext cx="7935108" cy="468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>
                <a:solidFill>
                  <a:srgbClr val="002060"/>
                </a:solidFill>
              </a:rPr>
              <a:t>Finally, suitability maps of the species are obtained. </a:t>
            </a:r>
          </a:p>
        </p:txBody>
      </p:sp>
    </p:spTree>
    <p:extLst>
      <p:ext uri="{BB962C8B-B14F-4D97-AF65-F5344CB8AC3E}">
        <p14:creationId xmlns:p14="http://schemas.microsoft.com/office/powerpoint/2010/main" val="307026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8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899592" y="4005064"/>
            <a:ext cx="7787208" cy="86409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000" dirty="0">
                <a:solidFill>
                  <a:srgbClr val="002060"/>
                </a:solidFill>
              </a:rPr>
              <a:t>Natural </a:t>
            </a:r>
            <a:r>
              <a:rPr lang="fr-FR" sz="2000" dirty="0" err="1">
                <a:solidFill>
                  <a:srgbClr val="002060"/>
                </a:solidFill>
              </a:rPr>
              <a:t>disturbances</a:t>
            </a:r>
            <a:r>
              <a:rPr lang="fr-FR" sz="2000" dirty="0">
                <a:solidFill>
                  <a:srgbClr val="002060"/>
                </a:solidFill>
              </a:rPr>
              <a:t>: </a:t>
            </a:r>
            <a:r>
              <a:rPr lang="fr-FR" sz="2000" dirty="0" err="1">
                <a:solidFill>
                  <a:srgbClr val="002060"/>
                </a:solidFill>
              </a:rPr>
              <a:t>landslides</a:t>
            </a:r>
            <a:r>
              <a:rPr lang="fr-FR" sz="2000" dirty="0">
                <a:solidFill>
                  <a:srgbClr val="002060"/>
                </a:solidFill>
              </a:rPr>
              <a:t>, </a:t>
            </a:r>
            <a:r>
              <a:rPr lang="fr-FR" sz="2000" dirty="0" err="1">
                <a:solidFill>
                  <a:srgbClr val="002060"/>
                </a:solidFill>
              </a:rPr>
              <a:t>volcanic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activity</a:t>
            </a:r>
            <a:r>
              <a:rPr lang="fr-FR" sz="2000" dirty="0">
                <a:solidFill>
                  <a:srgbClr val="002060"/>
                </a:solidFill>
              </a:rPr>
              <a:t>, hurricanes, </a:t>
            </a:r>
            <a:r>
              <a:rPr lang="fr-FR" sz="2000" dirty="0" err="1">
                <a:solidFill>
                  <a:srgbClr val="002060"/>
                </a:solidFill>
              </a:rPr>
              <a:t>fires</a:t>
            </a:r>
            <a:r>
              <a:rPr lang="fr-FR" sz="2000" dirty="0">
                <a:solidFill>
                  <a:srgbClr val="002060"/>
                </a:solidFill>
              </a:rPr>
              <a:t>, etc.</a:t>
            </a:r>
            <a:endParaRPr lang="es-ES" sz="2000" dirty="0">
              <a:solidFill>
                <a:srgbClr val="002060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3317" y="227687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dirty="0">
                <a:solidFill>
                  <a:srgbClr val="002060"/>
                </a:solidFill>
              </a:rPr>
              <a:t>Therefore, the species are often distributed irregularly and discontinuously.</a:t>
            </a:r>
            <a:endParaRPr lang="es-ES" sz="2200" dirty="0">
              <a:solidFill>
                <a:srgbClr val="002060"/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1052736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dirty="0">
                <a:solidFill>
                  <a:srgbClr val="002060"/>
                </a:solidFill>
              </a:rPr>
              <a:t>The quality of the habitat of the species is not distributed continuously, but varies with the climate, the substrate or the community of organisms with which they interact.</a:t>
            </a:r>
            <a:endParaRPr lang="es-ES" sz="2200" dirty="0">
              <a:solidFill>
                <a:srgbClr val="002060"/>
              </a:solidFill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76188" y="314096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dirty="0">
                <a:solidFill>
                  <a:srgbClr val="002060"/>
                </a:solidFill>
              </a:rPr>
              <a:t>It can be said that there are two types of disturbances that promote the loss and fragmentation of the habitat:</a:t>
            </a:r>
            <a:endParaRPr lang="es-ES" sz="2200" dirty="0">
              <a:solidFill>
                <a:srgbClr val="002060"/>
              </a:solidFill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892118" y="4761148"/>
            <a:ext cx="778720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Artificial disturbances promoted by the human being: crops and pastures, forest plantations, urbanized lands, reservoirs, communication routes, etc. It is one of the most frequent and ubiquitous threats to the conservation of biodiversity.</a:t>
            </a:r>
            <a:endParaRPr lang="es-ES" sz="2000" dirty="0">
              <a:solidFill>
                <a:srgbClr val="002060"/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7. </a:t>
            </a:r>
            <a:r>
              <a:rPr lang="es-ES" sz="3600" dirty="0" err="1">
                <a:solidFill>
                  <a:schemeClr val="accent2">
                    <a:lumMod val="75000"/>
                  </a:schemeClr>
                </a:solidFill>
              </a:rPr>
              <a:t>Habitat</a:t>
            </a:r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 loss and fragmentation</a:t>
            </a:r>
          </a:p>
        </p:txBody>
      </p:sp>
    </p:spTree>
    <p:extLst>
      <p:ext uri="{BB962C8B-B14F-4D97-AF65-F5344CB8AC3E}">
        <p14:creationId xmlns:p14="http://schemas.microsoft.com/office/powerpoint/2010/main" val="135537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8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0986" y="1052736"/>
            <a:ext cx="7563681" cy="448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929577" y="6302581"/>
            <a:ext cx="46028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err="1"/>
              <a:t>Fahrig</a:t>
            </a:r>
            <a:r>
              <a:rPr lang="es-ES" sz="1600" dirty="0"/>
              <a:t> L.  </a:t>
            </a:r>
            <a:r>
              <a:rPr lang="sv-SE" sz="1600" dirty="0"/>
              <a:t>Annu. Rev. Ecol. Evol. Syst. 2003. 34:487–515</a:t>
            </a:r>
            <a:endParaRPr lang="es-ES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7. </a:t>
            </a:r>
            <a:r>
              <a:rPr lang="es-ES" sz="3600" dirty="0" err="1">
                <a:solidFill>
                  <a:schemeClr val="accent2">
                    <a:lumMod val="75000"/>
                  </a:schemeClr>
                </a:solidFill>
              </a:rPr>
              <a:t>Habitat</a:t>
            </a:r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 loss and fragmentation</a:t>
            </a:r>
          </a:p>
        </p:txBody>
      </p:sp>
    </p:spTree>
    <p:extLst>
      <p:ext uri="{BB962C8B-B14F-4D97-AF65-F5344CB8AC3E}">
        <p14:creationId xmlns:p14="http://schemas.microsoft.com/office/powerpoint/2010/main" val="398605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778098"/>
          </a:xfrm>
        </p:spPr>
        <p:txBody>
          <a:bodyPr/>
          <a:lstStyle/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Habitat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study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448780"/>
            <a:ext cx="8229600" cy="1224136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</a:rPr>
              <a:t>Knowing the proper conditions for the observation of the species has probably been one of the first elements of human cultural transmission.</a:t>
            </a:r>
            <a:endParaRPr lang="es-ES" sz="2000" dirty="0">
              <a:solidFill>
                <a:srgbClr val="002060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827584" y="5488632"/>
            <a:ext cx="7759971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solidFill>
                  <a:srgbClr val="002060"/>
                </a:solidFill>
              </a:rPr>
              <a:t>They described the habitat of a given species.</a:t>
            </a:r>
            <a:endParaRPr lang="es-ES" sz="2000" dirty="0">
              <a:solidFill>
                <a:srgbClr val="002060"/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256490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solidFill>
                  <a:srgbClr val="002060"/>
                </a:solidFill>
              </a:rPr>
              <a:t>This knowledge of animals and plants has been transmitted from generation to generation.</a:t>
            </a:r>
            <a:endParaRPr lang="es-ES" sz="2000" dirty="0">
              <a:solidFill>
                <a:srgbClr val="002060"/>
              </a:solidFill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69000" y="3501008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solidFill>
                  <a:srgbClr val="002060"/>
                </a:solidFill>
              </a:rPr>
              <a:t>In this way, knowledge on soil characteristics, vegetation type, orography, climatic conditions, water quality, etc. was a highly valuable information.</a:t>
            </a:r>
            <a:endParaRPr lang="es-ES" sz="2000" dirty="0">
              <a:solidFill>
                <a:srgbClr val="002060"/>
              </a:solidFill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76188" y="4955976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dirty="0">
                <a:solidFill>
                  <a:srgbClr val="002060"/>
                </a:solidFill>
              </a:rPr>
              <a:t>What were these people doing when they pass on this information?</a:t>
            </a:r>
            <a:endParaRPr lang="es-E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9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926904"/>
            <a:ext cx="7056784" cy="480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966670" y="6547382"/>
            <a:ext cx="46028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err="1"/>
              <a:t>Fahrig</a:t>
            </a:r>
            <a:r>
              <a:rPr lang="es-ES" sz="1600" dirty="0"/>
              <a:t> L.  </a:t>
            </a:r>
            <a:r>
              <a:rPr lang="sv-SE" sz="1600" dirty="0"/>
              <a:t>Annu. Rev. Ecol. Evol. Syst. 2003. 34:487–515</a:t>
            </a:r>
            <a:endParaRPr lang="es-ES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11560" y="5703899"/>
            <a:ext cx="786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La fragmentación supone una reducción del hábitat y aumento del efecto borde. La cantidad de hábitat no es proporcional al tamaño de la población. Cuando el hábitat se reduce aumenta el efecto borde y la cantidad de individuos que puede mantener se reduce exponencialmente (no proporcionalmente como cabría esperar). 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7. </a:t>
            </a:r>
            <a:r>
              <a:rPr lang="es-ES" sz="3600" dirty="0" err="1">
                <a:solidFill>
                  <a:schemeClr val="accent2">
                    <a:lumMod val="75000"/>
                  </a:schemeClr>
                </a:solidFill>
              </a:rPr>
              <a:t>Habitat</a:t>
            </a:r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 loss and fragmentation</a:t>
            </a:r>
          </a:p>
        </p:txBody>
      </p:sp>
    </p:spTree>
    <p:extLst>
      <p:ext uri="{BB962C8B-B14F-4D97-AF65-F5344CB8AC3E}">
        <p14:creationId xmlns:p14="http://schemas.microsoft.com/office/powerpoint/2010/main" val="4116274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24229"/>
            <a:ext cx="9144000" cy="563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Llamada rectangular redondeada"/>
          <p:cNvSpPr/>
          <p:nvPr/>
        </p:nvSpPr>
        <p:spPr>
          <a:xfrm>
            <a:off x="6648450" y="5162550"/>
            <a:ext cx="2314575" cy="380999"/>
          </a:xfrm>
          <a:prstGeom prst="wedgeRoundRectCallout">
            <a:avLst>
              <a:gd name="adj1" fmla="val -103461"/>
              <a:gd name="adj2" fmla="val -625874"/>
              <a:gd name="adj3" fmla="val 16667"/>
            </a:avLst>
          </a:prstGeom>
          <a:solidFill>
            <a:srgbClr val="F2F2F2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Ancient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deforestation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(Ebro and </a:t>
            </a:r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Guadalquivier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meadows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9" name="8 Llamada rectangular redondeada"/>
          <p:cNvSpPr/>
          <p:nvPr/>
        </p:nvSpPr>
        <p:spPr>
          <a:xfrm>
            <a:off x="6648450" y="5162550"/>
            <a:ext cx="2314575" cy="380999"/>
          </a:xfrm>
          <a:prstGeom prst="wedgeRoundRectCallout">
            <a:avLst>
              <a:gd name="adj1" fmla="val -187823"/>
              <a:gd name="adj2" fmla="val 69128"/>
              <a:gd name="adj3" fmla="val 16667"/>
            </a:avLst>
          </a:prstGeom>
          <a:solidFill>
            <a:srgbClr val="F2F2F2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Ancient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deforestation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(Ebro and </a:t>
            </a:r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Guadalquivier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meadows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1" name="10 Llamada rectangular redondeada"/>
          <p:cNvSpPr/>
          <p:nvPr/>
        </p:nvSpPr>
        <p:spPr>
          <a:xfrm>
            <a:off x="333375" y="1762125"/>
            <a:ext cx="2314575" cy="380999"/>
          </a:xfrm>
          <a:prstGeom prst="wedgeRoundRectCallout">
            <a:avLst>
              <a:gd name="adj1" fmla="val 123288"/>
              <a:gd name="adj2" fmla="val 648636"/>
              <a:gd name="adj3" fmla="val 16667"/>
            </a:avLst>
          </a:prstGeom>
          <a:solidFill>
            <a:srgbClr val="F2F2F2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Ancient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deforestation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plateaus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0" name="9 Llamada rectangular redondeada"/>
          <p:cNvSpPr/>
          <p:nvPr/>
        </p:nvSpPr>
        <p:spPr>
          <a:xfrm>
            <a:off x="333375" y="1752600"/>
            <a:ext cx="2314575" cy="380999"/>
          </a:xfrm>
          <a:prstGeom prst="wedgeRoundRectCallout">
            <a:avLst>
              <a:gd name="adj1" fmla="val 89132"/>
              <a:gd name="adj2" fmla="val 271135"/>
              <a:gd name="adj3" fmla="val 16667"/>
            </a:avLst>
          </a:prstGeom>
          <a:solidFill>
            <a:srgbClr val="F2F2F2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Ancient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deforestation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plateaus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7. </a:t>
            </a:r>
            <a:r>
              <a:rPr lang="es-ES" sz="3600" dirty="0" err="1">
                <a:solidFill>
                  <a:schemeClr val="accent2">
                    <a:lumMod val="75000"/>
                  </a:schemeClr>
                </a:solidFill>
              </a:rPr>
              <a:t>Habitat</a:t>
            </a:r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 loss and fragmentation</a:t>
            </a:r>
          </a:p>
        </p:txBody>
      </p:sp>
    </p:spTree>
    <p:extLst>
      <p:ext uri="{BB962C8B-B14F-4D97-AF65-F5344CB8AC3E}">
        <p14:creationId xmlns:p14="http://schemas.microsoft.com/office/powerpoint/2010/main" val="1312839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7. </a:t>
            </a:r>
            <a:r>
              <a:rPr lang="es-ES" sz="3600" dirty="0" err="1">
                <a:solidFill>
                  <a:schemeClr val="accent2">
                    <a:lumMod val="75000"/>
                  </a:schemeClr>
                </a:solidFill>
              </a:rPr>
              <a:t>Habitat</a:t>
            </a:r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 loss and fragmentation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214703"/>
            <a:ext cx="9144000" cy="563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Llamada rectangular"/>
          <p:cNvSpPr/>
          <p:nvPr/>
        </p:nvSpPr>
        <p:spPr>
          <a:xfrm>
            <a:off x="6515100" y="3419475"/>
            <a:ext cx="2628900" cy="381000"/>
          </a:xfrm>
          <a:prstGeom prst="wedgeRectCallout">
            <a:avLst>
              <a:gd name="adj1" fmla="val -76947"/>
              <a:gd name="adj2" fmla="val 321668"/>
            </a:avLst>
          </a:prstGeom>
          <a:solidFill>
            <a:srgbClr val="F2F2F2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Habitat</a:t>
            </a:r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degradation</a:t>
            </a:r>
            <a:endParaRPr lang="es-E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(original </a:t>
            </a:r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Holm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oak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2" name="11 Llamada rectangular"/>
          <p:cNvSpPr/>
          <p:nvPr/>
        </p:nvSpPr>
        <p:spPr>
          <a:xfrm>
            <a:off x="4038599" y="2867025"/>
            <a:ext cx="2806083" cy="381000"/>
          </a:xfrm>
          <a:prstGeom prst="wedgeRectCallout">
            <a:avLst>
              <a:gd name="adj1" fmla="val -71150"/>
              <a:gd name="adj2" fmla="val 411668"/>
            </a:avLst>
          </a:prstGeom>
          <a:solidFill>
            <a:srgbClr val="F2F2F2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Habitat</a:t>
            </a:r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transformation</a:t>
            </a:r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s-ES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conversion</a:t>
            </a:r>
            <a:endParaRPr lang="es-E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(Pines, </a:t>
            </a:r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plantation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3" name="12 Llamada rectangular"/>
          <p:cNvSpPr/>
          <p:nvPr/>
        </p:nvSpPr>
        <p:spPr>
          <a:xfrm>
            <a:off x="1590675" y="1400175"/>
            <a:ext cx="3429000" cy="381000"/>
          </a:xfrm>
          <a:prstGeom prst="wedgeRectCallout">
            <a:avLst>
              <a:gd name="adj1" fmla="val -75498"/>
              <a:gd name="adj2" fmla="val 336668"/>
            </a:avLst>
          </a:prstGeom>
          <a:solidFill>
            <a:srgbClr val="F2F2F2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Habitat</a:t>
            </a:r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lost</a:t>
            </a:r>
            <a:endParaRPr lang="es-E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crops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abandoned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deforested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0" name="19 Llamada rectangular"/>
          <p:cNvSpPr/>
          <p:nvPr/>
        </p:nvSpPr>
        <p:spPr>
          <a:xfrm>
            <a:off x="5295900" y="1438275"/>
            <a:ext cx="3429000" cy="381000"/>
          </a:xfrm>
          <a:prstGeom prst="wedgeRectCallout">
            <a:avLst>
              <a:gd name="adj1" fmla="val 38113"/>
              <a:gd name="adj2" fmla="val 356668"/>
            </a:avLst>
          </a:prstGeom>
          <a:solidFill>
            <a:srgbClr val="F2F2F2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Habitat</a:t>
            </a:r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lost</a:t>
            </a:r>
            <a:endParaRPr lang="es-E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fabric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roads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…)</a:t>
            </a:r>
          </a:p>
        </p:txBody>
      </p:sp>
      <p:sp>
        <p:nvSpPr>
          <p:cNvPr id="21" name="20 Llamada rectangular"/>
          <p:cNvSpPr/>
          <p:nvPr/>
        </p:nvSpPr>
        <p:spPr>
          <a:xfrm>
            <a:off x="171450" y="3089429"/>
            <a:ext cx="3429000" cy="539596"/>
          </a:xfrm>
          <a:prstGeom prst="wedgeRectCallout">
            <a:avLst>
              <a:gd name="adj1" fmla="val -39109"/>
              <a:gd name="adj2" fmla="val 429168"/>
            </a:avLst>
          </a:prstGeom>
          <a:solidFill>
            <a:srgbClr val="F2F2F2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Habitat</a:t>
            </a:r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lost</a:t>
            </a:r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transformed</a:t>
            </a:r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suburbs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residentials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…)</a:t>
            </a:r>
          </a:p>
          <a:p>
            <a:pPr algn="ctr"/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Rats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mouses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cockroachs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967087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BASURA\bosques isla\bosques isl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9" y="0"/>
            <a:ext cx="87916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162550" y="5743575"/>
            <a:ext cx="326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Vega del Guadalquivir</a:t>
            </a:r>
          </a:p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Ancient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deforestation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95308" y="176388"/>
            <a:ext cx="832004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Research Project: Connectivity in </a:t>
            </a:r>
            <a:r>
              <a:rPr lang="es-E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the</a:t>
            </a:r>
            <a:r>
              <a:rPr lang="es-E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s-E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island</a:t>
            </a:r>
            <a:r>
              <a:rPr lang="es-E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s-E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forests</a:t>
            </a:r>
            <a:r>
              <a:rPr lang="es-E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(</a:t>
            </a:r>
            <a:r>
              <a:rPr lang="es-E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oaks</a:t>
            </a:r>
            <a:r>
              <a:rPr lang="es-E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) in </a:t>
            </a:r>
            <a:r>
              <a:rPr lang="es-E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the</a:t>
            </a:r>
            <a:r>
              <a:rPr lang="es-E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Guadalquivir </a:t>
            </a:r>
            <a:r>
              <a:rPr lang="es-E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meadow</a:t>
            </a:r>
            <a:r>
              <a:rPr lang="es-E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: a retrospective analysis.</a:t>
            </a:r>
          </a:p>
        </p:txBody>
      </p:sp>
    </p:spTree>
    <p:extLst>
      <p:ext uri="{BB962C8B-B14F-4D97-AF65-F5344CB8AC3E}">
        <p14:creationId xmlns:p14="http://schemas.microsoft.com/office/powerpoint/2010/main" val="2661722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7. </a:t>
            </a:r>
            <a:r>
              <a:rPr lang="es-ES" sz="3600" dirty="0" err="1">
                <a:solidFill>
                  <a:schemeClr val="accent2">
                    <a:lumMod val="75000"/>
                  </a:schemeClr>
                </a:solidFill>
              </a:rPr>
              <a:t>Habitat</a:t>
            </a:r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 loss and fragmentation</a:t>
            </a:r>
          </a:p>
        </p:txBody>
      </p:sp>
      <p:pic>
        <p:nvPicPr>
          <p:cNvPr id="1027" name="Picture 3" descr="C:\Users\PABLO\Desktop\Nueva carpeta\lowGEDC3225_Paisaje_campiñ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60" y="1087796"/>
            <a:ext cx="7547880" cy="566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631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7. </a:t>
            </a:r>
            <a:r>
              <a:rPr lang="es-ES" sz="3600" dirty="0" err="1">
                <a:solidFill>
                  <a:schemeClr val="accent2">
                    <a:lumMod val="75000"/>
                  </a:schemeClr>
                </a:solidFill>
              </a:rPr>
              <a:t>Habitat</a:t>
            </a:r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 loss and fragmentation</a:t>
            </a:r>
          </a:p>
        </p:txBody>
      </p:sp>
      <p:pic>
        <p:nvPicPr>
          <p:cNvPr id="2050" name="Picture 2" descr="C:\Users\PABLO\Desktop\Nueva carpeta\lowGEDC3221_Paisaje_campiñ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56" y="1017339"/>
            <a:ext cx="7464085" cy="559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826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7. </a:t>
            </a:r>
            <a:r>
              <a:rPr lang="es-ES" sz="3600" dirty="0" err="1">
                <a:solidFill>
                  <a:schemeClr val="accent2">
                    <a:lumMod val="75000"/>
                  </a:schemeClr>
                </a:solidFill>
              </a:rPr>
              <a:t>Habitat</a:t>
            </a:r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 loss and fragmentation</a:t>
            </a:r>
          </a:p>
        </p:txBody>
      </p:sp>
      <p:pic>
        <p:nvPicPr>
          <p:cNvPr id="3074" name="Picture 2" descr="C:\Users\PABLO\Desktop\Nueva carpeta\lowGEDC3189_Paisaje_campiñ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28" y="1052736"/>
            <a:ext cx="7449344" cy="558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436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7. </a:t>
            </a:r>
            <a:r>
              <a:rPr lang="es-ES" sz="3600" dirty="0" err="1">
                <a:solidFill>
                  <a:schemeClr val="accent2">
                    <a:lumMod val="75000"/>
                  </a:schemeClr>
                </a:solidFill>
              </a:rPr>
              <a:t>Habitat</a:t>
            </a:r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 loss and fragmentation</a:t>
            </a:r>
          </a:p>
        </p:txBody>
      </p:sp>
      <p:pic>
        <p:nvPicPr>
          <p:cNvPr id="4098" name="Picture 2" descr="C:\Users\PABLO\Desktop\Nueva carpeta\lowGEDC128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6687"/>
            <a:ext cx="91440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1785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F:\FOTOS\2015\REFLEX\IMG_083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756" y="53268"/>
            <a:ext cx="9166212" cy="672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781425" y="876300"/>
            <a:ext cx="501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Island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forests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12639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781425" y="876300"/>
            <a:ext cx="501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Island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forests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F:\FOTOS\2015\REFLEX\IMG_081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905543" cy="336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371850"/>
            <a:ext cx="5410200" cy="3486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042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1656184"/>
          </a:xfrm>
        </p:spPr>
        <p:txBody>
          <a:bodyPr>
            <a:normAutofit/>
          </a:bodyPr>
          <a:lstStyle/>
          <a:p>
            <a:pPr algn="just"/>
            <a:r>
              <a:rPr lang="es-ES" sz="2000" dirty="0">
                <a:solidFill>
                  <a:srgbClr val="002060"/>
                </a:solidFill>
              </a:rPr>
              <a:t>The zoologist George </a:t>
            </a:r>
            <a:r>
              <a:rPr lang="es-ES" sz="2000" dirty="0" err="1">
                <a:solidFill>
                  <a:srgbClr val="002060"/>
                </a:solidFill>
              </a:rPr>
              <a:t>Schaller</a:t>
            </a:r>
            <a:r>
              <a:rPr lang="es-ES" sz="2000" dirty="0">
                <a:solidFill>
                  <a:srgbClr val="002060"/>
                </a:solidFill>
              </a:rPr>
              <a:t> and his chronicler Peter </a:t>
            </a:r>
            <a:r>
              <a:rPr lang="es-ES" sz="2000" dirty="0" err="1">
                <a:solidFill>
                  <a:srgbClr val="002060"/>
                </a:solidFill>
              </a:rPr>
              <a:t>Matthiessen</a:t>
            </a:r>
            <a:r>
              <a:rPr lang="es-ES" sz="2000" dirty="0">
                <a:solidFill>
                  <a:srgbClr val="002060"/>
                </a:solidFill>
              </a:rPr>
              <a:t> are searching for the elusive snow </a:t>
            </a:r>
            <a:r>
              <a:rPr lang="es-ES" sz="2000" dirty="0" err="1">
                <a:solidFill>
                  <a:srgbClr val="002060"/>
                </a:solidFill>
              </a:rPr>
              <a:t>leopards</a:t>
            </a:r>
            <a:r>
              <a:rPr lang="es-ES" sz="2000" dirty="0">
                <a:solidFill>
                  <a:srgbClr val="002060"/>
                </a:solidFill>
              </a:rPr>
              <a:t> (</a:t>
            </a:r>
            <a:r>
              <a:rPr lang="es-ES" sz="2000" i="1" dirty="0">
                <a:solidFill>
                  <a:srgbClr val="002060"/>
                </a:solidFill>
              </a:rPr>
              <a:t>Uncia uncia</a:t>
            </a:r>
            <a:r>
              <a:rPr lang="es-ES" sz="2000" dirty="0">
                <a:solidFill>
                  <a:srgbClr val="002060"/>
                </a:solidFill>
              </a:rPr>
              <a:t>) on Earth </a:t>
            </a:r>
            <a:r>
              <a:rPr lang="es-ES" sz="2000" dirty="0" err="1">
                <a:solidFill>
                  <a:srgbClr val="002060"/>
                </a:solidFill>
              </a:rPr>
              <a:t>Dolpo</a:t>
            </a:r>
            <a:r>
              <a:rPr lang="es-ES" sz="2000" dirty="0">
                <a:solidFill>
                  <a:srgbClr val="002060"/>
                </a:solidFill>
              </a:rPr>
              <a:t> through their prey, Himalayan blue sheep (</a:t>
            </a:r>
            <a:r>
              <a:rPr lang="es-ES" sz="2000" i="1" dirty="0" err="1">
                <a:solidFill>
                  <a:srgbClr val="002060"/>
                </a:solidFill>
              </a:rPr>
              <a:t>Pseudois</a:t>
            </a:r>
            <a:r>
              <a:rPr lang="es-ES" sz="2000" i="1" dirty="0">
                <a:solidFill>
                  <a:srgbClr val="002060"/>
                </a:solidFill>
              </a:rPr>
              <a:t> </a:t>
            </a:r>
            <a:r>
              <a:rPr lang="es-ES" sz="2000" i="1" dirty="0" err="1">
                <a:solidFill>
                  <a:srgbClr val="002060"/>
                </a:solidFill>
              </a:rPr>
              <a:t>nayaur</a:t>
            </a:r>
            <a:r>
              <a:rPr lang="es-ES" sz="2000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3317" y="3573016"/>
            <a:ext cx="3686635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>
                <a:solidFill>
                  <a:srgbClr val="002060"/>
                </a:solidFill>
              </a:rPr>
              <a:t>1971 </a:t>
            </a:r>
            <a:r>
              <a:rPr lang="es-ES" sz="2000" dirty="0" err="1">
                <a:solidFill>
                  <a:srgbClr val="002060"/>
                </a:solidFill>
              </a:rPr>
              <a:t>Eugen</a:t>
            </a:r>
            <a:r>
              <a:rPr lang="es-ES" sz="2000" dirty="0">
                <a:solidFill>
                  <a:srgbClr val="002060"/>
                </a:solidFill>
              </a:rPr>
              <a:t> </a:t>
            </a:r>
            <a:r>
              <a:rPr lang="es-ES" sz="2000" dirty="0" err="1">
                <a:solidFill>
                  <a:srgbClr val="002060"/>
                </a:solidFill>
              </a:rPr>
              <a:t>Odum</a:t>
            </a:r>
            <a:r>
              <a:rPr lang="es-ES" sz="2000" dirty="0">
                <a:solidFill>
                  <a:srgbClr val="002060"/>
                </a:solidFill>
              </a:rPr>
              <a:t> defines the habitat of the species as "the place where you go to find them." </a:t>
            </a:r>
          </a:p>
        </p:txBody>
      </p:sp>
      <p:pic>
        <p:nvPicPr>
          <p:cNvPr id="1026" name="Picture 2" descr="Resultado de imagen de uncia unci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816" y="2842245"/>
            <a:ext cx="4375439" cy="29196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310642"/>
            <a:ext cx="8229600" cy="778098"/>
          </a:xfrm>
        </p:spPr>
        <p:txBody>
          <a:bodyPr/>
          <a:lstStyle/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Habitat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study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8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8. </a:t>
            </a:r>
            <a:r>
              <a:rPr lang="es-ES" sz="3600" dirty="0" err="1">
                <a:solidFill>
                  <a:schemeClr val="accent2">
                    <a:lumMod val="75000"/>
                  </a:schemeClr>
                </a:solidFill>
              </a:rPr>
              <a:t>Patterns</a:t>
            </a:r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es-ES" sz="3600" dirty="0" err="1">
                <a:solidFill>
                  <a:schemeClr val="accent2">
                    <a:lumMod val="75000"/>
                  </a:schemeClr>
                </a:solidFill>
              </a:rPr>
              <a:t>fragmented</a:t>
            </a:r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3600" dirty="0" err="1">
                <a:solidFill>
                  <a:schemeClr val="accent2">
                    <a:lumMod val="75000"/>
                  </a:schemeClr>
                </a:solidFill>
              </a:rPr>
              <a:t>habitat</a:t>
            </a:r>
            <a:endParaRPr lang="es-E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504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>
                <a:solidFill>
                  <a:srgbClr val="002060"/>
                </a:solidFill>
              </a:rPr>
              <a:t>3. Increase in the distance between the fragments.</a:t>
            </a:r>
            <a:endParaRPr lang="es-ES" sz="2200" i="1" dirty="0">
              <a:solidFill>
                <a:srgbClr val="002060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3317" y="2060848"/>
            <a:ext cx="8229600" cy="547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200" dirty="0">
                <a:solidFill>
                  <a:srgbClr val="002060"/>
                </a:solidFill>
              </a:rPr>
              <a:t>1. Decrease in the area of habitat.</a:t>
            </a:r>
            <a:endParaRPr lang="es-ES" sz="2200" dirty="0">
              <a:solidFill>
                <a:srgbClr val="002060"/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2930" y="1240160"/>
            <a:ext cx="8229600" cy="8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200" dirty="0">
                <a:solidFill>
                  <a:srgbClr val="002060"/>
                </a:solidFill>
              </a:rPr>
              <a:t>Observing the temporal evolution of a retreating habitat, four patterns are identified or detected:</a:t>
            </a:r>
            <a:endParaRPr lang="es-ES" sz="2200" dirty="0">
              <a:solidFill>
                <a:srgbClr val="002060"/>
              </a:solidFill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57200" y="2636912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200" dirty="0">
                <a:solidFill>
                  <a:srgbClr val="002060"/>
                </a:solidFill>
              </a:rPr>
              <a:t>2. Decreased average size of </a:t>
            </a:r>
            <a:r>
              <a:rPr lang="es-ES" sz="2200" dirty="0" err="1">
                <a:solidFill>
                  <a:srgbClr val="002060"/>
                </a:solidFill>
              </a:rPr>
              <a:t>the</a:t>
            </a:r>
            <a:r>
              <a:rPr lang="es-ES" sz="2200" dirty="0">
                <a:solidFill>
                  <a:srgbClr val="002060"/>
                </a:solidFill>
              </a:rPr>
              <a:t> </a:t>
            </a:r>
            <a:r>
              <a:rPr lang="es-ES" sz="2200" dirty="0" err="1">
                <a:solidFill>
                  <a:srgbClr val="002060"/>
                </a:solidFill>
              </a:rPr>
              <a:t>survivors</a:t>
            </a:r>
            <a:r>
              <a:rPr lang="es-ES" sz="2200" dirty="0">
                <a:solidFill>
                  <a:srgbClr val="002060"/>
                </a:solidFill>
              </a:rPr>
              <a:t> </a:t>
            </a:r>
            <a:r>
              <a:rPr lang="es-ES" sz="2200" dirty="0" err="1">
                <a:solidFill>
                  <a:srgbClr val="002060"/>
                </a:solidFill>
              </a:rPr>
              <a:t>fragments</a:t>
            </a:r>
            <a:r>
              <a:rPr lang="es-ES" sz="2200" dirty="0">
                <a:solidFill>
                  <a:srgbClr val="002060"/>
                </a:solidFill>
              </a:rPr>
              <a:t> (</a:t>
            </a:r>
            <a:r>
              <a:rPr lang="es-ES" sz="2200" dirty="0" err="1">
                <a:solidFill>
                  <a:srgbClr val="002060"/>
                </a:solidFill>
              </a:rPr>
              <a:t>island</a:t>
            </a:r>
            <a:r>
              <a:rPr lang="es-ES" sz="2200" dirty="0">
                <a:solidFill>
                  <a:srgbClr val="002060"/>
                </a:solidFill>
              </a:rPr>
              <a:t> </a:t>
            </a:r>
            <a:r>
              <a:rPr lang="es-ES" sz="2200" dirty="0" err="1">
                <a:solidFill>
                  <a:srgbClr val="002060"/>
                </a:solidFill>
              </a:rPr>
              <a:t>forests</a:t>
            </a:r>
            <a:r>
              <a:rPr lang="es-ES" sz="2200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187624" y="3284984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2060"/>
                </a:solidFill>
              </a:rPr>
              <a:t>By below a certain threshold, the species in question will be unable to maintain their populations.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307249" y="450912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2060"/>
                </a:solidFill>
              </a:rPr>
              <a:t>Thus increasing the difficulty of exchanging individuals between fragments.</a:t>
            </a: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467544" y="5157192"/>
            <a:ext cx="8229600" cy="86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200" dirty="0">
                <a:solidFill>
                  <a:srgbClr val="002060"/>
                </a:solidFill>
              </a:rPr>
              <a:t>4. Increased perimeter / area ratio (due to the </a:t>
            </a:r>
            <a:r>
              <a:rPr lang="es-ES" sz="2200" dirty="0" err="1">
                <a:solidFill>
                  <a:srgbClr val="002060"/>
                </a:solidFill>
              </a:rPr>
              <a:t>pattern</a:t>
            </a:r>
            <a:r>
              <a:rPr lang="es-ES" sz="2200" dirty="0">
                <a:solidFill>
                  <a:srgbClr val="002060"/>
                </a:solidFill>
              </a:rPr>
              <a:t> 2.).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547664" y="5954184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2060"/>
                </a:solidFill>
              </a:rPr>
              <a:t>Rising edge effect (interference between neighboring habitat).</a:t>
            </a:r>
          </a:p>
        </p:txBody>
      </p:sp>
    </p:spTree>
    <p:extLst>
      <p:ext uri="{BB962C8B-B14F-4D97-AF65-F5344CB8AC3E}">
        <p14:creationId xmlns:p14="http://schemas.microsoft.com/office/powerpoint/2010/main" val="120711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8" grpId="0"/>
      <p:bldP spid="3" grpId="0"/>
      <p:bldP spid="9" grpId="0"/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adrimasd.org/blogs/universo/wp-content/blogs.dir/42/files/818/o_Efecto%20de%20bor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507" y="994956"/>
            <a:ext cx="4012708" cy="301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3.gstatic.com/images?q=tbn:ANd9GcSOUuAsgCe9UjOiWkTyBG98D9SZwDkZgQbmwb223xAGVIexaXWeu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3609020"/>
            <a:ext cx="413385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91580" y="5481228"/>
            <a:ext cx="59879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http://www2.inecc.gob.mx/publicaciones/libros/395/sanchez.html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040052" y="407707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 dirty="0"/>
              <a:t>http://www.madrimasd.org/blogs/universo/2008/06/29/95731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233999" y="6080284"/>
            <a:ext cx="7173157" cy="46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285750" indent="-285750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kumimoji="0" sz="1600" u="sng">
                <a:solidFill>
                  <a:schemeClr val="accent6">
                    <a:lumMod val="75000"/>
                  </a:schemeClr>
                </a:solidFill>
                <a:latin typeface="Vijaya" pitchFamily="34" charset="0"/>
                <a:cs typeface="Vijaya" pitchFamily="34" charset="0"/>
              </a:defRPr>
            </a:lvl1pPr>
            <a:lvl2pPr marL="640080" indent="-237744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/>
            </a:lvl2pPr>
            <a:lvl3pPr marL="886968" indent="-228600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/>
            </a:lvl3pPr>
            <a:lvl4pPr marL="1097280" indent="-173736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/>
            </a:lvl4pPr>
            <a:lvl5pPr marL="1298448" indent="-18288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/>
            </a:lvl5pPr>
            <a:lvl6pPr marL="1508760" indent="-182880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/>
            </a:lvl6pPr>
            <a:lvl7pPr marL="171907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7pPr>
            <a:lvl8pPr marL="1920240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8pPr>
            <a:lvl9pPr marL="213055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9pPr>
          </a:lstStyle>
          <a:p>
            <a:pPr marL="0" indent="0">
              <a:buNone/>
            </a:pPr>
            <a:r>
              <a:rPr lang="en-US" u="none" dirty="0">
                <a:solidFill>
                  <a:srgbClr val="FF0000"/>
                </a:solidFill>
              </a:rPr>
              <a:t>Same area but different shape. By decreasing the size of the core, the edge effect is greatest.</a:t>
            </a:r>
            <a:endParaRPr lang="es-ES" u="none" dirty="0">
              <a:solidFill>
                <a:srgbClr val="FF0000"/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8. </a:t>
            </a:r>
            <a:r>
              <a:rPr lang="es-ES" sz="3600" dirty="0" err="1">
                <a:solidFill>
                  <a:schemeClr val="accent2">
                    <a:lumMod val="75000"/>
                  </a:schemeClr>
                </a:solidFill>
              </a:rPr>
              <a:t>Patterns</a:t>
            </a:r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es-ES" sz="3600" dirty="0" err="1">
                <a:solidFill>
                  <a:schemeClr val="accent2">
                    <a:lumMod val="75000"/>
                  </a:schemeClr>
                </a:solidFill>
              </a:rPr>
              <a:t>fragmented</a:t>
            </a:r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3600" dirty="0" err="1">
                <a:solidFill>
                  <a:schemeClr val="accent2">
                    <a:lumMod val="75000"/>
                  </a:schemeClr>
                </a:solidFill>
              </a:rPr>
              <a:t>habitat</a:t>
            </a:r>
            <a:endParaRPr lang="es-E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9952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70007"/>
            <a:ext cx="9153525" cy="4795297"/>
          </a:xfrm>
          <a:prstGeom prst="rect">
            <a:avLst/>
          </a:prstGeom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8. Patterns in fragmented habitat</a:t>
            </a:r>
          </a:p>
        </p:txBody>
      </p:sp>
    </p:spTree>
    <p:extLst>
      <p:ext uri="{BB962C8B-B14F-4D97-AF65-F5344CB8AC3E}">
        <p14:creationId xmlns:p14="http://schemas.microsoft.com/office/powerpoint/2010/main" val="13600919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8. Patterns in fragmented habitat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28486" y="1474818"/>
            <a:ext cx="7767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Research Project: Connectivity of Mediterranean oak trees (holm-oak and cork-oak) in the Guadalquivir meadow: a retrospective analysis</a:t>
            </a:r>
            <a:endParaRPr lang="es-E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422432"/>
              </p:ext>
            </p:extLst>
          </p:nvPr>
        </p:nvGraphicFramePr>
        <p:xfrm>
          <a:off x="796284" y="2438270"/>
          <a:ext cx="7448124" cy="2359533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1182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4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4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1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15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Island </a:t>
                      </a:r>
                      <a:r>
                        <a:rPr lang="es-ES" sz="1100" dirty="0" err="1">
                          <a:effectLst/>
                        </a:rPr>
                        <a:t>forests</a:t>
                      </a:r>
                      <a:endParaRPr lang="es-E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N. </a:t>
                      </a:r>
                      <a:r>
                        <a:rPr lang="es-ES" sz="1100" dirty="0" err="1">
                          <a:effectLst/>
                        </a:rPr>
                        <a:t>Poligons</a:t>
                      </a:r>
                      <a:endParaRPr lang="es-E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</a:rPr>
                        <a:t>Area</a:t>
                      </a:r>
                      <a:r>
                        <a:rPr lang="es-ES" sz="1100" dirty="0">
                          <a:effectLst/>
                        </a:rPr>
                        <a:t> (ha)</a:t>
                      </a:r>
                      <a:endParaRPr lang="es-E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Mean </a:t>
                      </a:r>
                      <a:r>
                        <a:rPr lang="es-ES" sz="1100" dirty="0" err="1">
                          <a:effectLst/>
                        </a:rPr>
                        <a:t>area</a:t>
                      </a:r>
                      <a:r>
                        <a:rPr lang="es-ES" sz="1100" dirty="0">
                          <a:effectLst/>
                        </a:rPr>
                        <a:t> (ha)</a:t>
                      </a:r>
                      <a:endParaRPr lang="es-E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</a:rPr>
                        <a:t>Perimeter</a:t>
                      </a:r>
                      <a:r>
                        <a:rPr lang="es-ES" sz="1100" dirty="0">
                          <a:effectLst/>
                        </a:rPr>
                        <a:t> (m)</a:t>
                      </a:r>
                      <a:endParaRPr lang="es-E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Mean </a:t>
                      </a:r>
                      <a:r>
                        <a:rPr lang="es-ES" sz="1100" dirty="0" err="1">
                          <a:effectLst/>
                        </a:rPr>
                        <a:t>perimeter</a:t>
                      </a:r>
                      <a:r>
                        <a:rPr lang="es-ES" sz="1100" dirty="0">
                          <a:effectLst/>
                        </a:rPr>
                        <a:t> (m)</a:t>
                      </a:r>
                      <a:endParaRPr lang="es-E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1956</a:t>
                      </a:r>
                      <a:endParaRPr lang="es-E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1.160</a:t>
                      </a:r>
                      <a:endParaRPr lang="es-E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27.297</a:t>
                      </a:r>
                      <a:endParaRPr lang="es-E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24</a:t>
                      </a:r>
                      <a:endParaRPr lang="es-E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2.681.335</a:t>
                      </a:r>
                      <a:endParaRPr lang="es-E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2.311</a:t>
                      </a:r>
                      <a:endParaRPr lang="es-E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</a:rPr>
                        <a:t>Present</a:t>
                      </a:r>
                      <a:endParaRPr lang="es-E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1.039</a:t>
                      </a:r>
                    </a:p>
                  </a:txBody>
                  <a:tcPr marL="41275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11.794</a:t>
                      </a:r>
                    </a:p>
                  </a:txBody>
                  <a:tcPr marL="41275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41275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1.928.675</a:t>
                      </a:r>
                    </a:p>
                  </a:txBody>
                  <a:tcPr marL="41275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1.856</a:t>
                      </a:r>
                    </a:p>
                  </a:txBody>
                  <a:tcPr marL="41275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</a:rPr>
                        <a:t>Change</a:t>
                      </a:r>
                      <a:r>
                        <a:rPr lang="es-ES" sz="1100" dirty="0">
                          <a:effectLst/>
                        </a:rPr>
                        <a:t> (%)</a:t>
                      </a:r>
                      <a:endParaRPr lang="es-E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10</a:t>
                      </a:r>
                      <a:endParaRPr lang="es-ES" sz="11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57</a:t>
                      </a:r>
                      <a:endParaRPr lang="es-ES" sz="11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52</a:t>
                      </a:r>
                      <a:endParaRPr lang="es-ES" sz="11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28</a:t>
                      </a:r>
                      <a:endParaRPr lang="es-ES" sz="11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20</a:t>
                      </a:r>
                      <a:endParaRPr lang="es-ES" sz="11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1275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719572" y="5102515"/>
            <a:ext cx="7625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60% of the island forests of the meadow have been lost in these 6 decades. The remaining polygons have lost more than 50% of area, although the perimeter has not been reduced in the same way (only 20%). Therefore, fragmentation and edge effect have increased.</a:t>
            </a:r>
            <a:endParaRPr lang="es-E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3648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476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In ecology, </a:t>
            </a:r>
            <a:r>
              <a:rPr lang="en-US" sz="2800" b="1" dirty="0">
                <a:solidFill>
                  <a:srgbClr val="002060"/>
                </a:solidFill>
              </a:rPr>
              <a:t>edge effects </a:t>
            </a:r>
            <a:r>
              <a:rPr lang="en-US" sz="2800" dirty="0">
                <a:solidFill>
                  <a:srgbClr val="002060"/>
                </a:solidFill>
              </a:rPr>
              <a:t>are changes in population or community structures that occur at the boundary of habitats. Areas with small habitat fragments exhibit especially pronounced edge effects that may extend throughout the range. 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79512" y="116632"/>
            <a:ext cx="878497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9. Edge </a:t>
            </a:r>
            <a:r>
              <a:rPr lang="es-ES" sz="3600" dirty="0" err="1">
                <a:solidFill>
                  <a:schemeClr val="accent2">
                    <a:lumMod val="75000"/>
                  </a:schemeClr>
                </a:solidFill>
              </a:rPr>
              <a:t>Effect</a:t>
            </a:r>
            <a:endParaRPr lang="es-E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 descr="https://encrypted-tbn3.gstatic.com/images?q=tbn:ANd9GcSOUuAsgCe9UjOiWkTyBG98D9SZwDkZgQbmwb223xAGVIexaXWe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12940"/>
            <a:ext cx="413385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49351" y="6067500"/>
            <a:ext cx="59879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http://www2.inecc.gob.mx/publicaciones/libros/395/sanchez.html</a:t>
            </a:r>
          </a:p>
        </p:txBody>
      </p:sp>
    </p:spTree>
    <p:extLst>
      <p:ext uri="{BB962C8B-B14F-4D97-AF65-F5344CB8AC3E}">
        <p14:creationId xmlns:p14="http://schemas.microsoft.com/office/powerpoint/2010/main" val="1248056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9. Edge Effect</a:t>
            </a: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259632" y="5553236"/>
            <a:ext cx="2808312" cy="5040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200" b="1" dirty="0">
                <a:solidFill>
                  <a:srgbClr val="002060"/>
                </a:solidFill>
              </a:rPr>
              <a:t>physical processes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3317" y="2348880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>
                <a:solidFill>
                  <a:srgbClr val="002060"/>
                </a:solidFill>
              </a:rPr>
              <a:t>It increases thus a </a:t>
            </a:r>
            <a:r>
              <a:rPr lang="es-ES" sz="2000" dirty="0" err="1">
                <a:solidFill>
                  <a:srgbClr val="002060"/>
                </a:solidFill>
              </a:rPr>
              <a:t>ecotone</a:t>
            </a:r>
            <a:r>
              <a:rPr lang="es-ES" sz="2000" dirty="0">
                <a:solidFill>
                  <a:srgbClr val="002060"/>
                </a:solidFill>
              </a:rPr>
              <a:t> (</a:t>
            </a:r>
            <a:r>
              <a:rPr lang="es-ES" sz="2000" dirty="0" err="1">
                <a:solidFill>
                  <a:srgbClr val="002060"/>
                </a:solidFill>
              </a:rPr>
              <a:t>transition</a:t>
            </a:r>
            <a:r>
              <a:rPr lang="es-ES" sz="2000" dirty="0">
                <a:solidFill>
                  <a:srgbClr val="002060"/>
                </a:solidFill>
              </a:rPr>
              <a:t> zones between natural habitats and altered areas) that can be harmful to the species that live in their habitat.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1592796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>
                <a:solidFill>
                  <a:srgbClr val="002060"/>
                </a:solidFill>
              </a:rPr>
              <a:t>Decreasing fragment size tends to </a:t>
            </a:r>
            <a:r>
              <a:rPr lang="es-ES" sz="2000" dirty="0" err="1">
                <a:solidFill>
                  <a:srgbClr val="002060"/>
                </a:solidFill>
              </a:rPr>
              <a:t>increase</a:t>
            </a:r>
            <a:r>
              <a:rPr lang="es-ES" sz="2000" dirty="0">
                <a:solidFill>
                  <a:srgbClr val="002060"/>
                </a:solidFill>
              </a:rPr>
              <a:t> </a:t>
            </a:r>
            <a:r>
              <a:rPr lang="es-ES" sz="2000" dirty="0" err="1">
                <a:solidFill>
                  <a:srgbClr val="002060"/>
                </a:solidFill>
              </a:rPr>
              <a:t>the</a:t>
            </a:r>
            <a:r>
              <a:rPr lang="es-ES" sz="2000" dirty="0">
                <a:solidFill>
                  <a:srgbClr val="002060"/>
                </a:solidFill>
              </a:rPr>
              <a:t> ratio </a:t>
            </a:r>
            <a:r>
              <a:rPr lang="es-ES" sz="2000" dirty="0" err="1">
                <a:solidFill>
                  <a:srgbClr val="002060"/>
                </a:solidFill>
              </a:rPr>
              <a:t>perimeter</a:t>
            </a:r>
            <a:r>
              <a:rPr lang="es-ES" sz="2000" dirty="0">
                <a:solidFill>
                  <a:srgbClr val="002060"/>
                </a:solidFill>
              </a:rPr>
              <a:t>/</a:t>
            </a:r>
            <a:r>
              <a:rPr lang="es-ES" sz="2000" dirty="0" err="1">
                <a:solidFill>
                  <a:srgbClr val="002060"/>
                </a:solidFill>
              </a:rPr>
              <a:t>area</a:t>
            </a:r>
            <a:r>
              <a:rPr lang="es-ES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76188" y="342900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>
                <a:solidFill>
                  <a:srgbClr val="002060"/>
                </a:solidFill>
              </a:rPr>
              <a:t>There are two possible types of processes affecting the survival of the species living in these fragments.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5292080" y="5553236"/>
            <a:ext cx="2592288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S" sz="2400" b="1" dirty="0">
                <a:solidFill>
                  <a:srgbClr val="002060"/>
                </a:solidFill>
              </a:rPr>
              <a:t>biological processes</a:t>
            </a:r>
          </a:p>
        </p:txBody>
      </p:sp>
      <p:cxnSp>
        <p:nvCxnSpPr>
          <p:cNvPr id="9" name="8 Conector recto de flecha"/>
          <p:cNvCxnSpPr>
            <a:stCxn id="8" idx="2"/>
            <a:endCxn id="4" idx="0"/>
          </p:cNvCxnSpPr>
          <p:nvPr/>
        </p:nvCxnSpPr>
        <p:spPr>
          <a:xfrm flipH="1">
            <a:off x="2663788" y="4293096"/>
            <a:ext cx="1927200" cy="12601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8" idx="2"/>
            <a:endCxn id="7" idx="0"/>
          </p:cNvCxnSpPr>
          <p:nvPr/>
        </p:nvCxnSpPr>
        <p:spPr>
          <a:xfrm>
            <a:off x="4590988" y="4293096"/>
            <a:ext cx="1997236" cy="12601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30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8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9. Edge Effect</a:t>
            </a: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008113"/>
          </a:xfrm>
        </p:spPr>
        <p:txBody>
          <a:bodyPr>
            <a:normAutofit/>
          </a:bodyPr>
          <a:lstStyle/>
          <a:p>
            <a:pPr algn="just"/>
            <a:r>
              <a:rPr lang="es-ES" sz="2200" b="1" dirty="0">
                <a:solidFill>
                  <a:srgbClr val="002060"/>
                </a:solidFill>
              </a:rPr>
              <a:t>Biological processes:</a:t>
            </a:r>
            <a:r>
              <a:rPr lang="es-ES" sz="2200" dirty="0">
                <a:solidFill>
                  <a:srgbClr val="002060"/>
                </a:solidFill>
              </a:rPr>
              <a:t> The fragments reduction facilitates the entry of other species of the surrounding environments.</a:t>
            </a:r>
            <a:endParaRPr lang="es-ES" sz="2200" i="1" dirty="0">
              <a:solidFill>
                <a:srgbClr val="002060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827583" y="2420888"/>
            <a:ext cx="7855333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s-ES" sz="2000" dirty="0">
                <a:solidFill>
                  <a:srgbClr val="002060"/>
                </a:solidFill>
              </a:rPr>
              <a:t>Thus, in </a:t>
            </a:r>
            <a:r>
              <a:rPr lang="es-ES" sz="2000" dirty="0" err="1">
                <a:solidFill>
                  <a:srgbClr val="002060"/>
                </a:solidFill>
              </a:rPr>
              <a:t>the</a:t>
            </a:r>
            <a:r>
              <a:rPr lang="es-ES" sz="2000" dirty="0">
                <a:solidFill>
                  <a:srgbClr val="002060"/>
                </a:solidFill>
              </a:rPr>
              <a:t> </a:t>
            </a:r>
            <a:r>
              <a:rPr lang="es-ES" sz="2000" dirty="0" err="1">
                <a:solidFill>
                  <a:srgbClr val="002060"/>
                </a:solidFill>
              </a:rPr>
              <a:t>ecotone</a:t>
            </a:r>
            <a:r>
              <a:rPr lang="es-ES" sz="2000" dirty="0">
                <a:solidFill>
                  <a:srgbClr val="002060"/>
                </a:solidFill>
              </a:rPr>
              <a:t> environmental conditions degrade and the edge effect can penetrate on average about 150 m, </a:t>
            </a:r>
            <a:r>
              <a:rPr lang="es-ES" sz="2000" dirty="0" err="1">
                <a:solidFill>
                  <a:srgbClr val="002060"/>
                </a:solidFill>
              </a:rPr>
              <a:t>reaching</a:t>
            </a:r>
            <a:r>
              <a:rPr lang="es-ES" sz="2000" dirty="0">
                <a:solidFill>
                  <a:srgbClr val="002060"/>
                </a:solidFill>
              </a:rPr>
              <a:t> in extreme cases several kilometers.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908720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b="1" dirty="0">
                <a:solidFill>
                  <a:srgbClr val="002060"/>
                </a:solidFill>
              </a:rPr>
              <a:t>Physical processes</a:t>
            </a:r>
            <a:r>
              <a:rPr lang="en-US" sz="2200" dirty="0">
                <a:solidFill>
                  <a:srgbClr val="002060"/>
                </a:solidFill>
              </a:rPr>
              <a:t>: Alteration of microclimatic conditions. Forests have a different microclimate than deforested areas, since the former retain moisture, project shade, attenuate wind and thermal oscillations, etc.</a:t>
            </a:r>
            <a:endParaRPr lang="es-ES" sz="2200" b="1" dirty="0">
              <a:solidFill>
                <a:srgbClr val="002060"/>
              </a:solidFill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831467" y="3501008"/>
            <a:ext cx="7855333" cy="78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s-ES" sz="2000" dirty="0" err="1">
                <a:solidFill>
                  <a:srgbClr val="002060"/>
                </a:solidFill>
              </a:rPr>
              <a:t>Edge</a:t>
            </a:r>
            <a:r>
              <a:rPr lang="es-ES" sz="2000" dirty="0">
                <a:solidFill>
                  <a:srgbClr val="002060"/>
                </a:solidFill>
              </a:rPr>
              <a:t> effect can affect drastically and </a:t>
            </a:r>
            <a:r>
              <a:rPr lang="es-ES" sz="2000" dirty="0" err="1">
                <a:solidFill>
                  <a:srgbClr val="002060"/>
                </a:solidFill>
              </a:rPr>
              <a:t>totally</a:t>
            </a:r>
            <a:r>
              <a:rPr lang="es-ES" sz="2000" dirty="0">
                <a:solidFill>
                  <a:srgbClr val="002060"/>
                </a:solidFill>
              </a:rPr>
              <a:t> </a:t>
            </a:r>
            <a:r>
              <a:rPr lang="es-ES" sz="2000" dirty="0" err="1">
                <a:solidFill>
                  <a:srgbClr val="002060"/>
                </a:solidFill>
              </a:rPr>
              <a:t>to</a:t>
            </a:r>
            <a:r>
              <a:rPr lang="es-ES" sz="2000" dirty="0">
                <a:solidFill>
                  <a:srgbClr val="002060"/>
                </a:solidFill>
              </a:rPr>
              <a:t> </a:t>
            </a:r>
            <a:r>
              <a:rPr lang="es-ES" sz="2000" dirty="0" err="1">
                <a:solidFill>
                  <a:srgbClr val="002060"/>
                </a:solidFill>
              </a:rPr>
              <a:t>small</a:t>
            </a:r>
            <a:r>
              <a:rPr lang="es-ES" sz="2000" dirty="0">
                <a:solidFill>
                  <a:srgbClr val="002060"/>
                </a:solidFill>
              </a:rPr>
              <a:t> </a:t>
            </a:r>
            <a:r>
              <a:rPr lang="es-ES" sz="2000" dirty="0" err="1">
                <a:solidFill>
                  <a:srgbClr val="002060"/>
                </a:solidFill>
              </a:rPr>
              <a:t>fragments</a:t>
            </a:r>
            <a:r>
              <a:rPr lang="es-ES" sz="20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824475" y="5328593"/>
            <a:ext cx="7855333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s-ES" sz="2000" dirty="0" err="1">
                <a:solidFill>
                  <a:srgbClr val="002060"/>
                </a:solidFill>
              </a:rPr>
              <a:t>Increased</a:t>
            </a:r>
            <a:r>
              <a:rPr lang="es-ES" sz="2000" dirty="0">
                <a:solidFill>
                  <a:srgbClr val="002060"/>
                </a:solidFill>
              </a:rPr>
              <a:t> </a:t>
            </a:r>
            <a:r>
              <a:rPr lang="es-ES" sz="2000" dirty="0" err="1">
                <a:solidFill>
                  <a:srgbClr val="002060"/>
                </a:solidFill>
              </a:rPr>
              <a:t>generalist</a:t>
            </a:r>
            <a:r>
              <a:rPr lang="es-ES" sz="2000" dirty="0">
                <a:solidFill>
                  <a:srgbClr val="002060"/>
                </a:solidFill>
              </a:rPr>
              <a:t> </a:t>
            </a:r>
            <a:r>
              <a:rPr lang="es-ES" sz="2000" dirty="0" err="1">
                <a:solidFill>
                  <a:srgbClr val="002060"/>
                </a:solidFill>
              </a:rPr>
              <a:t>predators</a:t>
            </a:r>
            <a:r>
              <a:rPr lang="es-ES" sz="2000" dirty="0">
                <a:solidFill>
                  <a:srgbClr val="002060"/>
                </a:solidFill>
              </a:rPr>
              <a:t> in </a:t>
            </a:r>
            <a:r>
              <a:rPr lang="es-ES" sz="2000" dirty="0" err="1">
                <a:solidFill>
                  <a:srgbClr val="002060"/>
                </a:solidFill>
              </a:rPr>
              <a:t>the</a:t>
            </a:r>
            <a:r>
              <a:rPr lang="es-ES" sz="2000" dirty="0">
                <a:solidFill>
                  <a:srgbClr val="002060"/>
                </a:solidFill>
              </a:rPr>
              <a:t> </a:t>
            </a:r>
            <a:r>
              <a:rPr lang="es-ES" sz="2000" dirty="0" err="1">
                <a:solidFill>
                  <a:srgbClr val="002060"/>
                </a:solidFill>
              </a:rPr>
              <a:t>ecotone</a:t>
            </a:r>
            <a:r>
              <a:rPr lang="es-ES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821075" y="5760640"/>
            <a:ext cx="7855333" cy="7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s-ES" sz="2000" dirty="0">
                <a:solidFill>
                  <a:srgbClr val="002060"/>
                </a:solidFill>
              </a:rPr>
              <a:t>In addition, there may be changes in natural </a:t>
            </a:r>
            <a:r>
              <a:rPr lang="es-ES" sz="2000" dirty="0" err="1">
                <a:solidFill>
                  <a:srgbClr val="002060"/>
                </a:solidFill>
              </a:rPr>
              <a:t>cycles</a:t>
            </a:r>
            <a:r>
              <a:rPr lang="es-ES" sz="2000" dirty="0">
                <a:solidFill>
                  <a:srgbClr val="002060"/>
                </a:solidFill>
              </a:rPr>
              <a:t> of </a:t>
            </a:r>
            <a:r>
              <a:rPr lang="es-ES" sz="2000" dirty="0" err="1">
                <a:solidFill>
                  <a:srgbClr val="002060"/>
                </a:solidFill>
              </a:rPr>
              <a:t>certain</a:t>
            </a:r>
            <a:r>
              <a:rPr lang="es-ES" sz="2000" dirty="0">
                <a:solidFill>
                  <a:srgbClr val="002060"/>
                </a:solidFill>
              </a:rPr>
              <a:t> </a:t>
            </a:r>
            <a:r>
              <a:rPr lang="es-ES" sz="2000" dirty="0" err="1">
                <a:solidFill>
                  <a:srgbClr val="002060"/>
                </a:solidFill>
              </a:rPr>
              <a:t>organisms</a:t>
            </a:r>
            <a:r>
              <a:rPr lang="es-ES" sz="2000" dirty="0">
                <a:solidFill>
                  <a:srgbClr val="002060"/>
                </a:solidFill>
              </a:rPr>
              <a:t> (</a:t>
            </a:r>
            <a:r>
              <a:rPr lang="es-ES" sz="2000" dirty="0" err="1">
                <a:solidFill>
                  <a:srgbClr val="002060"/>
                </a:solidFill>
              </a:rPr>
              <a:t>alteration</a:t>
            </a:r>
            <a:r>
              <a:rPr lang="es-ES" sz="2000" dirty="0">
                <a:solidFill>
                  <a:srgbClr val="002060"/>
                </a:solidFill>
              </a:rPr>
              <a:t> in </a:t>
            </a:r>
            <a:r>
              <a:rPr lang="es-ES" sz="2000" dirty="0" err="1">
                <a:solidFill>
                  <a:srgbClr val="002060"/>
                </a:solidFill>
              </a:rPr>
              <a:t>phenology</a:t>
            </a:r>
            <a:r>
              <a:rPr lang="es-ES" sz="2000" dirty="0">
                <a:solidFill>
                  <a:srgbClr val="002060"/>
                </a:solidFill>
              </a:rPr>
              <a:t> </a:t>
            </a:r>
            <a:r>
              <a:rPr lang="es-ES" sz="2000" dirty="0" err="1">
                <a:solidFill>
                  <a:srgbClr val="002060"/>
                </a:solidFill>
              </a:rPr>
              <a:t>for</a:t>
            </a:r>
            <a:r>
              <a:rPr lang="es-ES" sz="2000" dirty="0">
                <a:solidFill>
                  <a:srgbClr val="002060"/>
                </a:solidFill>
              </a:rPr>
              <a:t> </a:t>
            </a:r>
            <a:r>
              <a:rPr lang="es-ES" sz="2000" dirty="0" err="1">
                <a:solidFill>
                  <a:srgbClr val="002060"/>
                </a:solidFill>
              </a:rPr>
              <a:t>instance</a:t>
            </a:r>
            <a:r>
              <a:rPr lang="es-ES" sz="2000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017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9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9. Edge Effect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633" y="1052736"/>
            <a:ext cx="5232733" cy="558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361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3650478" y="880327"/>
            <a:ext cx="5048250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457200" y="1340768"/>
            <a:ext cx="299952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rgbClr val="002060"/>
                </a:solidFill>
              </a:rPr>
              <a:t>Larger passerine bands in larger fragments and vice versa.</a:t>
            </a:r>
            <a:br>
              <a:rPr lang="en-US" sz="2200" dirty="0">
                <a:solidFill>
                  <a:srgbClr val="002060"/>
                </a:solidFill>
              </a:rPr>
            </a:br>
            <a:r>
              <a:rPr lang="en-US" sz="2200" dirty="0">
                <a:solidFill>
                  <a:srgbClr val="002060"/>
                </a:solidFill>
              </a:rPr>
              <a:t>Smaller bands must change the use of space (to more protected places) and spend more time monitoring predators.</a:t>
            </a:r>
            <a:endParaRPr lang="es-ES" sz="2200" dirty="0">
              <a:solidFill>
                <a:srgbClr val="002060"/>
              </a:solidFill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9. Edge Effect</a:t>
            </a:r>
          </a:p>
        </p:txBody>
      </p:sp>
    </p:spTree>
    <p:extLst>
      <p:ext uri="{BB962C8B-B14F-4D97-AF65-F5344CB8AC3E}">
        <p14:creationId xmlns:p14="http://schemas.microsoft.com/office/powerpoint/2010/main" val="7131622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 txBox="1">
            <a:spLocks/>
          </p:cNvSpPr>
          <p:nvPr/>
        </p:nvSpPr>
        <p:spPr>
          <a:xfrm>
            <a:off x="453317" y="1196752"/>
            <a:ext cx="8229600" cy="8206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002060"/>
                </a:solidFill>
              </a:rPr>
              <a:t>Which shape in a fragment would be the most appropriate to mitigate the edge effect?</a:t>
            </a:r>
            <a:endParaRPr lang="es-ES" sz="2400" dirty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204864"/>
            <a:ext cx="86010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>
                <a:solidFill>
                  <a:schemeClr val="accent2">
                    <a:lumMod val="75000"/>
                  </a:schemeClr>
                </a:solidFill>
              </a:rPr>
              <a:t>9. Edge Effect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59532" y="4947555"/>
            <a:ext cx="37084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Perimeter/surface ratio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752020" y="4947555"/>
            <a:ext cx="37084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Perimeter/surface ratio</a:t>
            </a:r>
          </a:p>
        </p:txBody>
      </p:sp>
    </p:spTree>
    <p:extLst>
      <p:ext uri="{BB962C8B-B14F-4D97-AF65-F5344CB8AC3E}">
        <p14:creationId xmlns:p14="http://schemas.microsoft.com/office/powerpoint/2010/main" val="322114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1124744"/>
            <a:ext cx="1556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Isoetaceae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11560" y="2153473"/>
            <a:ext cx="198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Terrestrial</a:t>
            </a:r>
          </a:p>
          <a:p>
            <a:r>
              <a:rPr lang="en-US" sz="2000"/>
              <a:t>(with filopodes)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11560" y="3592520"/>
            <a:ext cx="1548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Anphibian</a:t>
            </a:r>
          </a:p>
          <a:p>
            <a:r>
              <a:rPr lang="en-US" sz="2000"/>
              <a:t>(wothout filopodes)</a:t>
            </a:r>
          </a:p>
        </p:txBody>
      </p:sp>
      <p:sp>
        <p:nvSpPr>
          <p:cNvPr id="5" name="4 Abrir llave"/>
          <p:cNvSpPr/>
          <p:nvPr/>
        </p:nvSpPr>
        <p:spPr>
          <a:xfrm>
            <a:off x="2514593" y="2129374"/>
            <a:ext cx="113191" cy="756084"/>
          </a:xfrm>
          <a:prstGeom prst="lef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5 Abrir llave"/>
          <p:cNvSpPr/>
          <p:nvPr/>
        </p:nvSpPr>
        <p:spPr>
          <a:xfrm>
            <a:off x="2385989" y="3577391"/>
            <a:ext cx="113191" cy="687349"/>
          </a:xfrm>
          <a:prstGeom prst="lef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6 CuadroTexto"/>
          <p:cNvSpPr txBox="1"/>
          <p:nvPr/>
        </p:nvSpPr>
        <p:spPr>
          <a:xfrm>
            <a:off x="2627784" y="2060848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/>
              <a:t>Isoetes</a:t>
            </a:r>
            <a:r>
              <a:rPr lang="en-US" sz="2000" i="1" dirty="0"/>
              <a:t> </a:t>
            </a:r>
            <a:r>
              <a:rPr lang="en-US" sz="2000" i="1" dirty="0" err="1"/>
              <a:t>histrix</a:t>
            </a:r>
            <a:r>
              <a:rPr lang="en-US" sz="2000" i="1" dirty="0"/>
              <a:t> </a:t>
            </a:r>
            <a:r>
              <a:rPr lang="en-US" sz="2000" dirty="0"/>
              <a:t>(the most frequent, not endangered)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627784" y="2507416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/>
              <a:t>Isoetes</a:t>
            </a:r>
            <a:r>
              <a:rPr lang="en-US" sz="2000" i="1" dirty="0"/>
              <a:t> </a:t>
            </a:r>
            <a:r>
              <a:rPr lang="en-US" sz="2000" i="1" dirty="0" err="1"/>
              <a:t>durieui</a:t>
            </a:r>
            <a:r>
              <a:rPr lang="en-US" sz="2000" i="1" dirty="0"/>
              <a:t> </a:t>
            </a:r>
            <a:r>
              <a:rPr lang="en-US" sz="2000" dirty="0"/>
              <a:t>(VU: vulnerable)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499180" y="3501008"/>
            <a:ext cx="5673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/>
              <a:t>Isoetes</a:t>
            </a:r>
            <a:r>
              <a:rPr lang="en-US" sz="2000" i="1" dirty="0"/>
              <a:t> </a:t>
            </a:r>
            <a:r>
              <a:rPr lang="en-US" sz="2000" i="1" dirty="0" err="1"/>
              <a:t>setaceum</a:t>
            </a:r>
            <a:r>
              <a:rPr lang="en-US" sz="2000" i="1" dirty="0"/>
              <a:t> </a:t>
            </a:r>
            <a:r>
              <a:rPr lang="en-US" sz="2000" dirty="0"/>
              <a:t>(VU: vulnerable)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499180" y="3907352"/>
            <a:ext cx="5673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/>
              <a:t>Isoetes</a:t>
            </a:r>
            <a:r>
              <a:rPr lang="en-US" sz="2000" i="1" dirty="0"/>
              <a:t> </a:t>
            </a:r>
            <a:r>
              <a:rPr lang="en-US" sz="2000" i="1" dirty="0" err="1"/>
              <a:t>velatum</a:t>
            </a:r>
            <a:r>
              <a:rPr lang="en-US" sz="2000" i="1" dirty="0"/>
              <a:t> </a:t>
            </a:r>
            <a:r>
              <a:rPr lang="en-US" sz="2000" dirty="0"/>
              <a:t>subsp. </a:t>
            </a:r>
            <a:r>
              <a:rPr lang="en-US" sz="2000" i="1" dirty="0" err="1"/>
              <a:t>velatum</a:t>
            </a:r>
            <a:r>
              <a:rPr lang="en-US" sz="2000" dirty="0"/>
              <a:t> (DD: </a:t>
            </a:r>
            <a:r>
              <a:rPr lang="en-US" sz="2000" dirty="0" err="1"/>
              <a:t>deficent</a:t>
            </a:r>
            <a:r>
              <a:rPr lang="en-US" sz="2000" dirty="0"/>
              <a:t> data)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11560" y="5085184"/>
            <a:ext cx="567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In acid soils, with some edaphic moisture and ponds.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1. Habitat study</a:t>
            </a:r>
          </a:p>
        </p:txBody>
      </p:sp>
    </p:spTree>
    <p:extLst>
      <p:ext uri="{BB962C8B-B14F-4D97-AF65-F5344CB8AC3E}">
        <p14:creationId xmlns:p14="http://schemas.microsoft.com/office/powerpoint/2010/main" val="178489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72860" cy="687964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148064" y="5805264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i="1" dirty="0" err="1">
                <a:solidFill>
                  <a:schemeClr val="bg1"/>
                </a:solidFill>
              </a:rPr>
              <a:t>Isoetes</a:t>
            </a:r>
            <a:r>
              <a:rPr lang="es-ES" sz="4400" b="1" i="1" dirty="0">
                <a:solidFill>
                  <a:schemeClr val="bg1"/>
                </a:solidFill>
              </a:rPr>
              <a:t> </a:t>
            </a:r>
            <a:r>
              <a:rPr lang="es-ES" sz="4400" b="1" i="1" dirty="0" err="1">
                <a:solidFill>
                  <a:schemeClr val="bg1"/>
                </a:solidFill>
              </a:rPr>
              <a:t>histrix</a:t>
            </a:r>
            <a:endParaRPr lang="es-ES" sz="4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63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151294" y="5733256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i="1" dirty="0" err="1">
                <a:solidFill>
                  <a:schemeClr val="bg1"/>
                </a:solidFill>
              </a:rPr>
              <a:t>Isoetes</a:t>
            </a:r>
            <a:r>
              <a:rPr lang="es-ES" sz="4400" b="1" i="1" dirty="0">
                <a:solidFill>
                  <a:schemeClr val="bg1"/>
                </a:solidFill>
              </a:rPr>
              <a:t> </a:t>
            </a:r>
            <a:r>
              <a:rPr lang="es-ES" sz="4400" b="1" i="1" dirty="0" err="1">
                <a:solidFill>
                  <a:schemeClr val="bg1"/>
                </a:solidFill>
              </a:rPr>
              <a:t>histrix</a:t>
            </a:r>
            <a:endParaRPr lang="es-ES" sz="4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86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09" y="0"/>
            <a:ext cx="7629181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44724" y="5877272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i="1" dirty="0" err="1"/>
              <a:t>Isoetes</a:t>
            </a:r>
            <a:r>
              <a:rPr lang="es-ES" sz="4400" b="1" i="1" dirty="0"/>
              <a:t> </a:t>
            </a:r>
            <a:r>
              <a:rPr lang="es-ES" sz="4400" b="1" i="1" dirty="0" err="1"/>
              <a:t>histrix</a:t>
            </a:r>
            <a:endParaRPr lang="es-ES" sz="4400" b="1" i="1" dirty="0"/>
          </a:p>
        </p:txBody>
      </p:sp>
    </p:spTree>
    <p:extLst>
      <p:ext uri="{BB962C8B-B14F-4D97-AF65-F5344CB8AC3E}">
        <p14:creationId xmlns:p14="http://schemas.microsoft.com/office/powerpoint/2010/main" val="1081005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742124"/>
            <a:ext cx="4464496" cy="329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 flipV="1">
            <a:off x="3491880" y="3429000"/>
            <a:ext cx="720080" cy="16075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621645" y="4544542"/>
            <a:ext cx="1933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i="1" dirty="0" err="1">
                <a:solidFill>
                  <a:srgbClr val="FFFF00"/>
                </a:solidFill>
              </a:rPr>
              <a:t>Isoetes</a:t>
            </a:r>
            <a:r>
              <a:rPr lang="es-ES" sz="2400" b="1" i="1" dirty="0">
                <a:solidFill>
                  <a:srgbClr val="FFFF00"/>
                </a:solidFill>
              </a:rPr>
              <a:t> </a:t>
            </a:r>
            <a:r>
              <a:rPr lang="es-ES" sz="2400" b="1" i="1" dirty="0" err="1">
                <a:solidFill>
                  <a:srgbClr val="FFFF00"/>
                </a:solidFill>
              </a:rPr>
              <a:t>histrix</a:t>
            </a:r>
            <a:endParaRPr lang="es-ES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0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2504</TotalTime>
  <Words>2277</Words>
  <Application>Microsoft Office PowerPoint</Application>
  <PresentationFormat>Presentación en pantalla (4:3)</PresentationFormat>
  <Paragraphs>237</Paragraphs>
  <Slides>49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4" baseType="lpstr">
      <vt:lpstr>Arial</vt:lpstr>
      <vt:lpstr>Calibri</vt:lpstr>
      <vt:lpstr>Vijaya</vt:lpstr>
      <vt:lpstr>Wingdings</vt:lpstr>
      <vt:lpstr>Tema de Office</vt:lpstr>
      <vt:lpstr>Unit 5.  CONSERVATION DIAGNOSTICS: Habitat</vt:lpstr>
      <vt:lpstr>Unit 5. CONSERVATION DIAGNOSTICS: Habitat</vt:lpstr>
      <vt:lpstr>1. Habitat study</vt:lpstr>
      <vt:lpstr>1. Habitat study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 Habitat study</vt:lpstr>
      <vt:lpstr>1. Habitat study</vt:lpstr>
      <vt:lpstr>2. Models</vt:lpstr>
      <vt:lpstr>2. Models</vt:lpstr>
      <vt:lpstr>3. Experimental design</vt:lpstr>
      <vt:lpstr>3. Experimental Design</vt:lpstr>
      <vt:lpstr>3. Experimental Design</vt:lpstr>
      <vt:lpstr>3. Experimental Design</vt:lpstr>
      <vt:lpstr>3. Experimental Design</vt:lpstr>
      <vt:lpstr>4. Manipulative experiments</vt:lpstr>
      <vt:lpstr>4. Manipulative experiments</vt:lpstr>
      <vt:lpstr>5. Observational experiments</vt:lpstr>
      <vt:lpstr>Presentación de PowerPoint</vt:lpstr>
      <vt:lpstr>6. Multivariate Analysis</vt:lpstr>
      <vt:lpstr>7. Habitat loss and fragmentation</vt:lpstr>
      <vt:lpstr>7. Habitat loss and fragmentation</vt:lpstr>
      <vt:lpstr>7. Habitat loss and fragmentation</vt:lpstr>
      <vt:lpstr>7. Habitat loss and fragmentation</vt:lpstr>
      <vt:lpstr>7. Habitat loss and fragmentation</vt:lpstr>
      <vt:lpstr>Presentación de PowerPoint</vt:lpstr>
      <vt:lpstr>7. Habitat loss and fragmentation</vt:lpstr>
      <vt:lpstr>7. Habitat loss and fragmentation</vt:lpstr>
      <vt:lpstr>7. Habitat loss and fragmentation</vt:lpstr>
      <vt:lpstr>7. Habitat loss and fragmentation</vt:lpstr>
      <vt:lpstr>Presentación de PowerPoint</vt:lpstr>
      <vt:lpstr>Presentación de PowerPoint</vt:lpstr>
      <vt:lpstr>8. Patterns in fragmented habitat</vt:lpstr>
      <vt:lpstr>8. Patterns in fragmented habitat</vt:lpstr>
      <vt:lpstr>8. Patterns in fragmented habitat</vt:lpstr>
      <vt:lpstr>8. Patterns in fragmented habitat</vt:lpstr>
      <vt:lpstr>Presentación de PowerPoint</vt:lpstr>
      <vt:lpstr>9. Edge Effect</vt:lpstr>
      <vt:lpstr>9. Edge Effect</vt:lpstr>
      <vt:lpstr>9. Edge Effect</vt:lpstr>
      <vt:lpstr>9. Edge Effect</vt:lpstr>
      <vt:lpstr>9. Edge Effect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4.- Diagnóstico de los problemas de conservación: Biodiversidad y problemas espaciales</dc:title>
  <dc:creator>PABLO</dc:creator>
  <cp:lastModifiedBy>Pablo Hidalgo Fernandez</cp:lastModifiedBy>
  <cp:revision>231</cp:revision>
  <dcterms:created xsi:type="dcterms:W3CDTF">2017-11-16T10:09:54Z</dcterms:created>
  <dcterms:modified xsi:type="dcterms:W3CDTF">2020-10-06T16:30:51Z</dcterms:modified>
</cp:coreProperties>
</file>